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67" r:id="rId3"/>
    <p:sldId id="306" r:id="rId4"/>
    <p:sldId id="307" r:id="rId5"/>
    <p:sldId id="269" r:id="rId6"/>
    <p:sldId id="304" r:id="rId7"/>
    <p:sldId id="305" r:id="rId8"/>
    <p:sldId id="296" r:id="rId9"/>
    <p:sldId id="291" r:id="rId10"/>
    <p:sldId id="288" r:id="rId11"/>
    <p:sldId id="290" r:id="rId12"/>
    <p:sldId id="281" r:id="rId13"/>
    <p:sldId id="308" r:id="rId14"/>
    <p:sldId id="303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7B7E"/>
    <a:srgbClr val="FFDB34"/>
    <a:srgbClr val="4F575C"/>
    <a:srgbClr val="FAFAFA"/>
    <a:srgbClr val="95A2AA"/>
    <a:srgbClr val="FFB719"/>
    <a:srgbClr val="97A4AE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>
        <p:scale>
          <a:sx n="70" d="100"/>
          <a:sy n="70" d="100"/>
        </p:scale>
        <p:origin x="-2100" y="-8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542916-5753-1449-80B7-9306EBC842BE}" type="datetimeFigureOut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FD79F-8B48-D04D-B42E-3E26C75E62E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197112-5BD0-9346-86F8-8BF69A26D0C3}" type="datetimeFigureOut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6BFD60-78DD-AB42-9BC2-8976C95DA09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anding page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0" y="2057400"/>
            <a:ext cx="9144001" cy="391523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F0A08-91BE-8E45-AE7D-D06E46571083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0FB364-4D2E-DF41-B5B8-FA356FFC585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 descr="Iridium_Everywhere_2Cfinal.png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>
            <a:off x="4343400" y="440890"/>
            <a:ext cx="3613593" cy="115931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6019800" y="6096000"/>
            <a:ext cx="3124201" cy="762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Keyline-2.png"/>
          <p:cNvPicPr>
            <a:picLocks noChangeAspect="1"/>
          </p:cNvPicPr>
          <p:nvPr userDrawn="1"/>
        </p:nvPicPr>
        <p:blipFill>
          <a:blip r:embed="rId4" cstate="email"/>
          <a:stretch>
            <a:fillRect/>
          </a:stretch>
        </p:blipFill>
        <p:spPr>
          <a:xfrm>
            <a:off x="2286000" y="1828800"/>
            <a:ext cx="6858001" cy="2221997"/>
          </a:xfrm>
          <a:prstGeom prst="rect">
            <a:avLst/>
          </a:prstGeom>
        </p:spPr>
      </p:pic>
      <p:pic>
        <p:nvPicPr>
          <p:cNvPr id="9" name="Picture 8" descr="Globes shadow small.png"/>
          <p:cNvPicPr>
            <a:picLocks noChangeAspect="1"/>
          </p:cNvPicPr>
          <p:nvPr userDrawn="1"/>
        </p:nvPicPr>
        <p:blipFill>
          <a:blip r:embed="rId5" cstate="email"/>
          <a:stretch>
            <a:fillRect/>
          </a:stretch>
        </p:blipFill>
        <p:spPr>
          <a:xfrm>
            <a:off x="47487" y="2436839"/>
            <a:ext cx="4143513" cy="39639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971800" y="1692710"/>
            <a:ext cx="6096001" cy="1202890"/>
          </a:xfrm>
        </p:spPr>
        <p:txBody>
          <a:bodyPr/>
          <a:lstStyle>
            <a:lvl1pPr>
              <a:lnSpc>
                <a:spcPts val="2800"/>
              </a:lnSpc>
              <a:defRPr/>
            </a:lvl1pPr>
          </a:lstStyle>
          <a:p>
            <a:r>
              <a:rPr lang="en-CA" dirty="0" smtClean="0"/>
              <a:t>Click to edit Master title style guide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1801" y="2895600"/>
            <a:ext cx="6096000" cy="1447800"/>
          </a:xfrm>
        </p:spPr>
        <p:txBody>
          <a:bodyPr/>
          <a:lstStyle>
            <a:lvl1pPr marL="0" indent="0" algn="l">
              <a:buNone/>
              <a:defRPr>
                <a:solidFill>
                  <a:srgbClr val="7C7B7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11" name="Picture 10" descr="Reliable etc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3352800" y="6096000"/>
            <a:ext cx="4504953" cy="155448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/>
        <p:txBody>
          <a:bodyPr/>
          <a:lstStyle>
            <a:lvl1pPr>
              <a:buNone/>
              <a:defRPr/>
            </a:lvl1pPr>
            <a:lvl2pPr marL="271463" indent="-271463">
              <a:defRPr sz="2000"/>
            </a:lvl2pPr>
            <a:lvl3pPr marL="541338" indent="-185738">
              <a:defRPr sz="1800"/>
            </a:lvl3pPr>
            <a:lvl4pPr marL="860425" indent="-177800">
              <a:defRPr/>
            </a:lvl4pPr>
            <a:lvl5pPr marL="1201738" indent="-17780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3493105"/>
          </a:xfrm>
          <a:prstGeom prst="rect">
            <a:avLst/>
          </a:prstGeom>
        </p:spPr>
      </p:pic>
      <p:pic>
        <p:nvPicPr>
          <p:cNvPr id="9" name="Picture 8" descr="Keyline-2.png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>
            <a:off x="685800" y="3546978"/>
            <a:ext cx="8458200" cy="22219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9" y="4406900"/>
            <a:ext cx="6970713" cy="1362075"/>
          </a:xfrm>
        </p:spPr>
        <p:txBody>
          <a:bodyPr anchor="t">
            <a:normAutofit/>
          </a:bodyPr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3998" y="2906713"/>
            <a:ext cx="74676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7C7B7E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8659-82DF-1E40-AF4B-72A443DBE276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12" descr="Globes small west.png"/>
          <p:cNvPicPr>
            <a:picLocks noChangeAspect="1"/>
          </p:cNvPicPr>
          <p:nvPr userDrawn="1"/>
        </p:nvPicPr>
        <p:blipFill>
          <a:blip r:embed="rId4" cstate="email"/>
          <a:stretch>
            <a:fillRect/>
          </a:stretch>
        </p:blipFill>
        <p:spPr>
          <a:xfrm>
            <a:off x="1752600" y="1295400"/>
            <a:ext cx="2432309" cy="228600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ap_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2000"/>
            <a:ext cx="9144000" cy="2980397"/>
          </a:xfrm>
          <a:prstGeom prst="rect">
            <a:avLst/>
          </a:prstGeom>
        </p:spPr>
      </p:pic>
      <p:pic>
        <p:nvPicPr>
          <p:cNvPr id="9" name="Picture 8" descr="Keyline-2.png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>
            <a:off x="685800" y="3546978"/>
            <a:ext cx="8458200" cy="22219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9" y="4406900"/>
            <a:ext cx="6970713" cy="1362075"/>
          </a:xfrm>
        </p:spPr>
        <p:txBody>
          <a:bodyPr anchor="t">
            <a:normAutofit/>
          </a:bodyPr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3998" y="2906713"/>
            <a:ext cx="74676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7C7B7E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816A-8B9B-A64E-8B41-4E2A021E059F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4906963"/>
          </a:xfrm>
        </p:spPr>
        <p:txBody>
          <a:bodyPr/>
          <a:lstStyle>
            <a:lvl1pPr>
              <a:buFont typeface="Arial"/>
              <a:buChar char="•"/>
              <a:defRPr sz="2000"/>
            </a:lvl1pPr>
            <a:lvl2pPr marL="519113" indent="-247650"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4906963"/>
          </a:xfrm>
        </p:spPr>
        <p:txBody>
          <a:bodyPr/>
          <a:lstStyle>
            <a:lvl1pPr>
              <a:buFont typeface="Arial"/>
              <a:buChar char="•"/>
              <a:defRPr sz="2000"/>
            </a:lvl1pPr>
            <a:lvl2pPr marL="519113" indent="-247650"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1C31-4BAD-4447-BC3C-EC29D5C9F66F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4906963"/>
          </a:xfrm>
        </p:spPr>
        <p:txBody>
          <a:bodyPr/>
          <a:lstStyle>
            <a:lvl1pPr>
              <a:defRPr sz="2000"/>
            </a:lvl1pPr>
            <a:lvl2pPr marL="519113" indent="-247650"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5254B-6B18-C04A-A353-261693119602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648200" y="1219200"/>
            <a:ext cx="4191000" cy="2362200"/>
          </a:xfr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4648200" y="3716867"/>
            <a:ext cx="4191000" cy="2362200"/>
          </a:xfr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58962"/>
            <a:ext cx="4040188" cy="41608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19200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58962"/>
            <a:ext cx="4041775" cy="41608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08D87-11E8-FE45-BEED-CDC5B660B9EC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12F7-7121-3E4A-BB31-E611C5DA6C58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hart Placeholder 7"/>
          <p:cNvSpPr>
            <a:spLocks noGrp="1"/>
          </p:cNvSpPr>
          <p:nvPr>
            <p:ph type="chart" sz="quarter" idx="13"/>
          </p:nvPr>
        </p:nvSpPr>
        <p:spPr>
          <a:xfrm>
            <a:off x="457200" y="1143000"/>
            <a:ext cx="8229600" cy="3352800"/>
          </a:xfr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0"/>
            <a:ext cx="8229600" cy="381000"/>
          </a:xfrm>
        </p:spPr>
        <p:txBody>
          <a:bodyPr anchor="t">
            <a:normAutofit/>
          </a:bodyPr>
          <a:lstStyle>
            <a:lvl1pPr marL="0" indent="0">
              <a:buNone/>
              <a:defRPr sz="1600" b="1">
                <a:solidFill>
                  <a:srgbClr val="4F575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57200" y="4953000"/>
            <a:ext cx="8229600" cy="1143000"/>
          </a:xfrm>
        </p:spPr>
        <p:txBody>
          <a:bodyPr>
            <a:noAutofit/>
          </a:bodyPr>
          <a:lstStyle>
            <a:lvl1pPr>
              <a:defRPr sz="1600">
                <a:solidFill>
                  <a:srgbClr val="7C7B7E"/>
                </a:solidFill>
              </a:defRPr>
            </a:lvl1pPr>
            <a:lvl2pPr>
              <a:defRPr sz="1400">
                <a:solidFill>
                  <a:srgbClr val="7C7B7E"/>
                </a:solidFill>
              </a:defRPr>
            </a:lvl2pPr>
            <a:lvl3pPr>
              <a:defRPr sz="1200">
                <a:solidFill>
                  <a:srgbClr val="7C7B7E"/>
                </a:solidFill>
              </a:defRPr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5111750" cy="5211763"/>
          </a:xfrm>
        </p:spPr>
        <p:txBody>
          <a:bodyPr/>
          <a:lstStyle>
            <a:lvl1pPr>
              <a:defRPr sz="2000"/>
            </a:lvl1pPr>
            <a:lvl2pPr marL="463550" indent="-192088">
              <a:defRPr sz="2000"/>
            </a:lvl2pPr>
            <a:lvl3pPr marL="736600" indent="-163513">
              <a:defRPr sz="1600"/>
            </a:lvl3pPr>
            <a:lvl4pPr marL="968375" indent="-163513">
              <a:defRPr sz="1600"/>
            </a:lvl4pPr>
            <a:lvl5pPr marL="1255713" indent="-163513"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7866C-CC80-CD48-B2B3-CB35CD37F9B1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ckground 1b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34931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1B6B-0822-734B-BFF2-FC93642335EF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ap.psd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0" y="612775"/>
            <a:ext cx="9144000" cy="29803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1B6B-0822-734B-BFF2-FC93642335EF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_1.png"/>
          <p:cNvPicPr>
            <a:picLocks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0" y="-21771"/>
            <a:ext cx="9144000" cy="936171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D1BD-4242-5F4E-A349-3558D700AFF7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 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 02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71800" y="6356350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</a:lstStyle>
          <a:p>
            <a:fld id="{BF064459-4510-0D40-AFFB-1682077FF94F}" type="datetime1">
              <a:rPr lang="en-US" smtClean="0"/>
              <a:pPr/>
              <a:t>11/15/2010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6350"/>
            <a:ext cx="2286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</a:lstStyle>
          <a:p>
            <a:r>
              <a:rPr lang="en-US" smtClean="0"/>
              <a:t>Iridium Proprietary and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600" y="6356350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</a:lstStyle>
          <a:p>
            <a:fld id="{D50FB364-4D2E-DF41-B5B8-FA356FFC585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Iridium_Everywhere_2Cfinal.pn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6400800" y="6210000"/>
            <a:ext cx="1766829" cy="539543"/>
          </a:xfrm>
          <a:prstGeom prst="rect">
            <a:avLst/>
          </a:prstGeom>
        </p:spPr>
      </p:pic>
      <p:pic>
        <p:nvPicPr>
          <p:cNvPr id="8" name="Picture 7" descr="Globes master shadow layers.png"/>
          <p:cNvPicPr>
            <a:picLocks noChangeAspect="1"/>
          </p:cNvPicPr>
          <p:nvPr/>
        </p:nvPicPr>
        <p:blipFill>
          <a:blip r:embed="rId16" cstate="email"/>
          <a:stretch>
            <a:fillRect/>
          </a:stretch>
        </p:blipFill>
        <p:spPr>
          <a:xfrm>
            <a:off x="8229600" y="6096000"/>
            <a:ext cx="822892" cy="78723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0" r:id="rId4"/>
    <p:sldLayoutId id="2147483651" r:id="rId5"/>
    <p:sldLayoutId id="2147483652" r:id="rId6"/>
    <p:sldLayoutId id="2147483661" r:id="rId7"/>
    <p:sldLayoutId id="2147483653" r:id="rId8"/>
    <p:sldLayoutId id="2147483654" r:id="rId9"/>
    <p:sldLayoutId id="2147483656" r:id="rId10"/>
    <p:sldLayoutId id="2147483657" r:id="rId11"/>
    <p:sldLayoutId id="2147483663" r:id="rId12"/>
    <p:sldLayoutId id="2147483655" r:id="rId13"/>
  </p:sldLayoutIdLst>
  <p:transition>
    <p:fade/>
  </p:transition>
  <p:timing>
    <p:tnLst>
      <p:par>
        <p:cTn id="1" dur="indefinite" restart="never" nodeType="tmRoot"/>
      </p:par>
    </p:tnLst>
  </p:timing>
  <p:hf hdr="0"/>
  <p:txStyles>
    <p:titleStyle>
      <a:lvl1pPr algn="l" defTabSz="457200" rtl="0" eaLnBrk="1" latinLnBrk="0" hangingPunct="1">
        <a:spcBef>
          <a:spcPct val="0"/>
        </a:spcBef>
        <a:buNone/>
        <a:defRPr sz="2600" b="1" kern="1200">
          <a:solidFill>
            <a:srgbClr val="4F575C"/>
          </a:solidFill>
          <a:latin typeface="Trebuchet MS"/>
          <a:ea typeface="+mj-ea"/>
          <a:cs typeface="Trebuchet MS"/>
        </a:defRPr>
      </a:lvl1pPr>
    </p:titleStyle>
    <p:bodyStyle>
      <a:lvl1pPr marL="233363" marR="0" indent="-233363" algn="l" defTabSz="457200" rtl="0" eaLnBrk="1" fontAlgn="auto" latinLnBrk="0" hangingPunct="1">
        <a:lnSpc>
          <a:spcPct val="100000"/>
        </a:lnSpc>
        <a:spcBef>
          <a:spcPct val="20000"/>
        </a:spcBef>
        <a:spcAft>
          <a:spcPts val="400"/>
        </a:spcAft>
        <a:buClr>
          <a:srgbClr val="FFB719"/>
        </a:buClr>
        <a:buSzPct val="120000"/>
        <a:buFont typeface="Arial"/>
        <a:buChar char="•"/>
        <a:tabLst/>
        <a:defRPr sz="2000" b="0" i="0" kern="1200" baseline="0">
          <a:solidFill>
            <a:srgbClr val="7C7B7E"/>
          </a:solidFill>
          <a:latin typeface="Trebuchet MS"/>
          <a:ea typeface="+mn-ea"/>
          <a:cs typeface="Trebuchet MS"/>
        </a:defRPr>
      </a:lvl1pPr>
      <a:lvl2pPr marL="449263" indent="-177800" algn="l" defTabSz="457200" rtl="0" eaLnBrk="1" latinLnBrk="0" hangingPunct="1">
        <a:spcBef>
          <a:spcPct val="20000"/>
        </a:spcBef>
        <a:spcAft>
          <a:spcPts val="400"/>
        </a:spcAft>
        <a:buClr>
          <a:srgbClr val="FFB719"/>
        </a:buClr>
        <a:buSzPct val="120000"/>
        <a:buFont typeface="Arial"/>
        <a:buChar char="•"/>
        <a:defRPr sz="1800" b="0" i="0" kern="1200" baseline="0">
          <a:solidFill>
            <a:srgbClr val="7C7B7E"/>
          </a:solidFill>
          <a:latin typeface="Trebuchet MS"/>
          <a:ea typeface="+mn-ea"/>
          <a:cs typeface="Trebuchet MS"/>
        </a:defRPr>
      </a:lvl2pPr>
      <a:lvl3pPr marL="804863" indent="-177800" algn="l" defTabSz="457200" rtl="0" eaLnBrk="1" latinLnBrk="0" hangingPunct="1">
        <a:spcBef>
          <a:spcPct val="20000"/>
        </a:spcBef>
        <a:buClr>
          <a:srgbClr val="FFB719"/>
        </a:buClr>
        <a:buSzPct val="120000"/>
        <a:buFont typeface="Arial"/>
        <a:buChar char="•"/>
        <a:defRPr sz="1600" b="0" i="0" kern="1200" baseline="0">
          <a:solidFill>
            <a:srgbClr val="7C7B7E"/>
          </a:solidFill>
          <a:latin typeface="Trebuchet MS"/>
          <a:ea typeface="+mn-ea"/>
          <a:cs typeface="Trebuchet MS"/>
        </a:defRPr>
      </a:lvl3pPr>
      <a:lvl4pPr marL="1146175" indent="-177800" algn="l" defTabSz="457200" rtl="0" eaLnBrk="1" latinLnBrk="0" hangingPunct="1">
        <a:spcBef>
          <a:spcPct val="20000"/>
        </a:spcBef>
        <a:buClr>
          <a:srgbClr val="FFB719"/>
        </a:buClr>
        <a:buSzPct val="120000"/>
        <a:buFont typeface="Arial"/>
        <a:buChar char="•"/>
        <a:defRPr sz="1600" b="0" i="0" kern="1200" baseline="0">
          <a:solidFill>
            <a:srgbClr val="7C7B7E"/>
          </a:solidFill>
          <a:latin typeface="Trebuchet MS"/>
          <a:ea typeface="+mn-ea"/>
          <a:cs typeface="Trebuchet MS"/>
        </a:defRPr>
      </a:lvl4pPr>
      <a:lvl5pPr marL="1487488" indent="-177800" algn="l" defTabSz="457200" rtl="0" eaLnBrk="1" latinLnBrk="0" hangingPunct="1">
        <a:spcBef>
          <a:spcPct val="20000"/>
        </a:spcBef>
        <a:buClr>
          <a:srgbClr val="FFB719"/>
        </a:buClr>
        <a:buSzPct val="120000"/>
        <a:buFont typeface="Arial"/>
        <a:buChar char="•"/>
        <a:defRPr sz="1600" b="0" i="0" kern="1200" baseline="0">
          <a:solidFill>
            <a:srgbClr val="7C7B7E"/>
          </a:solidFill>
          <a:latin typeface="Trebuchet MS"/>
          <a:ea typeface="+mn-ea"/>
          <a:cs typeface="Trebuchet M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971800" y="6356350"/>
            <a:ext cx="990600" cy="365125"/>
          </a:xfrm>
        </p:spPr>
        <p:txBody>
          <a:bodyPr/>
          <a:lstStyle/>
          <a:p>
            <a:fld id="{620F0A08-91BE-8E45-AE7D-D06E46571083}" type="datetime1">
              <a:rPr lang="en-US" smtClean="0"/>
              <a:pPr/>
              <a:t>11/15/2010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200399" y="2149910"/>
            <a:ext cx="6096001" cy="1202890"/>
          </a:xfrm>
        </p:spPr>
        <p:txBody>
          <a:bodyPr/>
          <a:lstStyle/>
          <a:p>
            <a:r>
              <a:rPr lang="en-US" dirty="0" smtClean="0"/>
              <a:t>Direct Internet 3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velarde_p\AppData\Local\Microsoft\Windows\Temporary Internet Files\Content.IE5\7K8TWQWA\MP90031635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975225"/>
            <a:ext cx="1270000" cy="9144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Internet 3 Overview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2971800" y="6356350"/>
            <a:ext cx="1041400" cy="365125"/>
          </a:xfrm>
        </p:spPr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381000" y="1295400"/>
            <a:ext cx="8229600" cy="14478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Direct Internet 3 Allows users with a data capable Iridium phone (or LBT) and computer to access the Internet through the Iridium Gateway</a:t>
            </a:r>
          </a:p>
          <a:p>
            <a:r>
              <a:rPr lang="en-US" dirty="0" smtClean="0"/>
              <a:t>Direct Internet 3 software is required to connect to Iridium’s Direct Internet server.  </a:t>
            </a:r>
          </a:p>
          <a:p>
            <a:r>
              <a:rPr lang="en-US" dirty="0" smtClean="0"/>
              <a:t>Once connected, users can check email, browse the Internet and transfer data (FTP) at accelerated speeds with compression</a:t>
            </a:r>
            <a:endParaRPr lang="en-US" dirty="0"/>
          </a:p>
        </p:txBody>
      </p:sp>
      <p:grpSp>
        <p:nvGrpSpPr>
          <p:cNvPr id="332" name="Group 331"/>
          <p:cNvGrpSpPr/>
          <p:nvPr/>
        </p:nvGrpSpPr>
        <p:grpSpPr>
          <a:xfrm>
            <a:off x="6985000" y="4141118"/>
            <a:ext cx="1752600" cy="1828800"/>
            <a:chOff x="6558387" y="2518693"/>
            <a:chExt cx="1752600" cy="1828800"/>
          </a:xfrm>
        </p:grpSpPr>
        <p:grpSp>
          <p:nvGrpSpPr>
            <p:cNvPr id="290" name="Group 4"/>
            <p:cNvGrpSpPr>
              <a:grpSpLocks/>
            </p:cNvGrpSpPr>
            <p:nvPr/>
          </p:nvGrpSpPr>
          <p:grpSpPr bwMode="auto">
            <a:xfrm>
              <a:off x="6558387" y="2518693"/>
              <a:ext cx="1752600" cy="1828800"/>
              <a:chOff x="3375" y="1936"/>
              <a:chExt cx="1043" cy="875"/>
            </a:xfrm>
          </p:grpSpPr>
          <p:sp>
            <p:nvSpPr>
              <p:cNvPr id="291" name="Oval 5"/>
              <p:cNvSpPr>
                <a:spLocks noChangeArrowheads="1"/>
              </p:cNvSpPr>
              <p:nvPr/>
            </p:nvSpPr>
            <p:spPr bwMode="auto">
              <a:xfrm>
                <a:off x="3703" y="1964"/>
                <a:ext cx="247" cy="284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2" name="Oval 6"/>
              <p:cNvSpPr>
                <a:spLocks noChangeArrowheads="1"/>
              </p:cNvSpPr>
              <p:nvPr/>
            </p:nvSpPr>
            <p:spPr bwMode="auto">
              <a:xfrm>
                <a:off x="3914" y="1936"/>
                <a:ext cx="199" cy="231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3" name="Oval 7"/>
              <p:cNvSpPr>
                <a:spLocks noChangeArrowheads="1"/>
              </p:cNvSpPr>
              <p:nvPr/>
            </p:nvSpPr>
            <p:spPr bwMode="auto">
              <a:xfrm>
                <a:off x="4101" y="2178"/>
                <a:ext cx="317" cy="364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4" name="Oval 8"/>
              <p:cNvSpPr>
                <a:spLocks noChangeArrowheads="1"/>
              </p:cNvSpPr>
              <p:nvPr/>
            </p:nvSpPr>
            <p:spPr bwMode="auto">
              <a:xfrm>
                <a:off x="3492" y="2339"/>
                <a:ext cx="363" cy="418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5" name="Oval 9"/>
              <p:cNvSpPr>
                <a:spLocks noChangeArrowheads="1"/>
              </p:cNvSpPr>
              <p:nvPr/>
            </p:nvSpPr>
            <p:spPr bwMode="auto">
              <a:xfrm>
                <a:off x="4008" y="2393"/>
                <a:ext cx="270" cy="310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6" name="Oval 10"/>
              <p:cNvSpPr>
                <a:spLocks noChangeArrowheads="1"/>
              </p:cNvSpPr>
              <p:nvPr/>
            </p:nvSpPr>
            <p:spPr bwMode="auto">
              <a:xfrm>
                <a:off x="3398" y="2420"/>
                <a:ext cx="201" cy="229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7" name="Oval 11"/>
              <p:cNvSpPr>
                <a:spLocks noChangeArrowheads="1"/>
              </p:cNvSpPr>
              <p:nvPr/>
            </p:nvSpPr>
            <p:spPr bwMode="auto">
              <a:xfrm>
                <a:off x="3375" y="2232"/>
                <a:ext cx="199" cy="229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8" name="Oval 12"/>
              <p:cNvSpPr>
                <a:spLocks noChangeArrowheads="1"/>
              </p:cNvSpPr>
              <p:nvPr/>
            </p:nvSpPr>
            <p:spPr bwMode="auto">
              <a:xfrm>
                <a:off x="3469" y="2018"/>
                <a:ext cx="317" cy="364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9" name="Oval 13"/>
              <p:cNvSpPr>
                <a:spLocks noChangeArrowheads="1"/>
              </p:cNvSpPr>
              <p:nvPr/>
            </p:nvSpPr>
            <p:spPr bwMode="auto">
              <a:xfrm>
                <a:off x="3751" y="2447"/>
                <a:ext cx="316" cy="364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0" name="Oval 14"/>
              <p:cNvSpPr>
                <a:spLocks noChangeArrowheads="1"/>
              </p:cNvSpPr>
              <p:nvPr/>
            </p:nvSpPr>
            <p:spPr bwMode="auto">
              <a:xfrm>
                <a:off x="4149" y="2045"/>
                <a:ext cx="246" cy="282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1" name="Oval 15"/>
              <p:cNvSpPr>
                <a:spLocks noChangeArrowheads="1"/>
              </p:cNvSpPr>
              <p:nvPr/>
            </p:nvSpPr>
            <p:spPr bwMode="auto">
              <a:xfrm>
                <a:off x="4078" y="1936"/>
                <a:ext cx="223" cy="256"/>
              </a:xfrm>
              <a:prstGeom prst="ellipse">
                <a:avLst/>
              </a:prstGeom>
              <a:solidFill>
                <a:srgbClr val="FFFFFF"/>
              </a:solidFill>
              <a:ln w="4763" cap="sq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2" name="Freeform 16"/>
              <p:cNvSpPr>
                <a:spLocks/>
              </p:cNvSpPr>
              <p:nvPr/>
            </p:nvSpPr>
            <p:spPr bwMode="auto">
              <a:xfrm>
                <a:off x="3466" y="2014"/>
                <a:ext cx="910" cy="700"/>
              </a:xfrm>
              <a:custGeom>
                <a:avLst/>
                <a:gdLst/>
                <a:ahLst/>
                <a:cxnLst>
                  <a:cxn ang="0">
                    <a:pos x="281" y="71"/>
                  </a:cxn>
                  <a:cxn ang="0">
                    <a:pos x="319" y="21"/>
                  </a:cxn>
                  <a:cxn ang="0">
                    <a:pos x="489" y="24"/>
                  </a:cxn>
                  <a:cxn ang="0">
                    <a:pos x="609" y="0"/>
                  </a:cxn>
                  <a:cxn ang="0">
                    <a:pos x="761" y="84"/>
                  </a:cxn>
                  <a:cxn ang="0">
                    <a:pos x="837" y="61"/>
                  </a:cxn>
                  <a:cxn ang="0">
                    <a:pos x="878" y="71"/>
                  </a:cxn>
                  <a:cxn ang="0">
                    <a:pos x="886" y="278"/>
                  </a:cxn>
                  <a:cxn ang="0">
                    <a:pos x="910" y="311"/>
                  </a:cxn>
                  <a:cxn ang="0">
                    <a:pos x="840" y="472"/>
                  </a:cxn>
                  <a:cxn ang="0">
                    <a:pos x="764" y="362"/>
                  </a:cxn>
                  <a:cxn ang="0">
                    <a:pos x="743" y="419"/>
                  </a:cxn>
                  <a:cxn ang="0">
                    <a:pos x="635" y="640"/>
                  </a:cxn>
                  <a:cxn ang="0">
                    <a:pos x="275" y="700"/>
                  </a:cxn>
                  <a:cxn ang="0">
                    <a:pos x="88" y="657"/>
                  </a:cxn>
                  <a:cxn ang="0">
                    <a:pos x="30" y="519"/>
                  </a:cxn>
                  <a:cxn ang="0">
                    <a:pos x="30" y="379"/>
                  </a:cxn>
                  <a:cxn ang="0">
                    <a:pos x="0" y="261"/>
                  </a:cxn>
                  <a:cxn ang="0">
                    <a:pos x="281" y="71"/>
                  </a:cxn>
                </a:cxnLst>
                <a:rect l="0" t="0" r="r" b="b"/>
                <a:pathLst>
                  <a:path w="910" h="700">
                    <a:moveTo>
                      <a:pt x="281" y="71"/>
                    </a:moveTo>
                    <a:lnTo>
                      <a:pt x="319" y="21"/>
                    </a:lnTo>
                    <a:lnTo>
                      <a:pt x="489" y="24"/>
                    </a:lnTo>
                    <a:lnTo>
                      <a:pt x="609" y="0"/>
                    </a:lnTo>
                    <a:lnTo>
                      <a:pt x="761" y="84"/>
                    </a:lnTo>
                    <a:lnTo>
                      <a:pt x="837" y="61"/>
                    </a:lnTo>
                    <a:lnTo>
                      <a:pt x="878" y="71"/>
                    </a:lnTo>
                    <a:lnTo>
                      <a:pt x="886" y="278"/>
                    </a:lnTo>
                    <a:lnTo>
                      <a:pt x="910" y="311"/>
                    </a:lnTo>
                    <a:lnTo>
                      <a:pt x="840" y="472"/>
                    </a:lnTo>
                    <a:lnTo>
                      <a:pt x="764" y="362"/>
                    </a:lnTo>
                    <a:lnTo>
                      <a:pt x="743" y="419"/>
                    </a:lnTo>
                    <a:lnTo>
                      <a:pt x="635" y="640"/>
                    </a:lnTo>
                    <a:lnTo>
                      <a:pt x="275" y="700"/>
                    </a:lnTo>
                    <a:lnTo>
                      <a:pt x="88" y="657"/>
                    </a:lnTo>
                    <a:lnTo>
                      <a:pt x="30" y="519"/>
                    </a:lnTo>
                    <a:lnTo>
                      <a:pt x="30" y="379"/>
                    </a:lnTo>
                    <a:lnTo>
                      <a:pt x="0" y="261"/>
                    </a:lnTo>
                    <a:lnTo>
                      <a:pt x="281" y="7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03" name="Rectangle 18"/>
            <p:cNvSpPr>
              <a:spLocks noChangeArrowheads="1"/>
            </p:cNvSpPr>
            <p:nvPr/>
          </p:nvSpPr>
          <p:spPr bwMode="auto">
            <a:xfrm>
              <a:off x="6685387" y="3309983"/>
              <a:ext cx="14986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000000"/>
                  </a:solidFill>
                  <a:latin typeface="Arial" charset="0"/>
                </a:rPr>
                <a:t>Internet</a:t>
              </a:r>
              <a:endParaRPr lang="en-US" sz="16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305" name="Line 58"/>
          <p:cNvSpPr>
            <a:spLocks noChangeShapeType="1"/>
          </p:cNvSpPr>
          <p:nvPr/>
        </p:nvSpPr>
        <p:spPr bwMode="auto">
          <a:xfrm>
            <a:off x="3251200" y="3733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6" name="Line 59"/>
          <p:cNvSpPr>
            <a:spLocks noChangeShapeType="1"/>
          </p:cNvSpPr>
          <p:nvPr/>
        </p:nvSpPr>
        <p:spPr bwMode="auto">
          <a:xfrm>
            <a:off x="4546599" y="3908425"/>
            <a:ext cx="685801" cy="67646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" name="Line 305"/>
          <p:cNvSpPr>
            <a:spLocks noChangeShapeType="1"/>
          </p:cNvSpPr>
          <p:nvPr/>
        </p:nvSpPr>
        <p:spPr bwMode="auto">
          <a:xfrm flipH="1" flipV="1">
            <a:off x="6451600" y="5200765"/>
            <a:ext cx="457200" cy="306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08" name="Picture 30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6800" y="3200400"/>
            <a:ext cx="1066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9" name="Picture 33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65600" y="3200400"/>
            <a:ext cx="1066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0" name="Picture 8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12887" y="4482748"/>
            <a:ext cx="138113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3" name="Line 59"/>
          <p:cNvSpPr>
            <a:spLocks noChangeShapeType="1"/>
          </p:cNvSpPr>
          <p:nvPr/>
        </p:nvSpPr>
        <p:spPr bwMode="auto">
          <a:xfrm flipH="1">
            <a:off x="1727199" y="3908425"/>
            <a:ext cx="609599" cy="67646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6" name="Freeform 335"/>
          <p:cNvSpPr/>
          <p:nvPr/>
        </p:nvSpPr>
        <p:spPr>
          <a:xfrm>
            <a:off x="1339376" y="5225434"/>
            <a:ext cx="269378" cy="232012"/>
          </a:xfrm>
          <a:custGeom>
            <a:avLst/>
            <a:gdLst>
              <a:gd name="connsiteX0" fmla="*/ 0 w 269378"/>
              <a:gd name="connsiteY0" fmla="*/ 232012 h 232012"/>
              <a:gd name="connsiteX1" fmla="*/ 191069 w 269378"/>
              <a:gd name="connsiteY1" fmla="*/ 204716 h 232012"/>
              <a:gd name="connsiteX2" fmla="*/ 232012 w 269378"/>
              <a:gd name="connsiteY2" fmla="*/ 177421 h 232012"/>
              <a:gd name="connsiteX3" fmla="*/ 259308 w 269378"/>
              <a:gd name="connsiteY3" fmla="*/ 0 h 232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378" h="232012">
                <a:moveTo>
                  <a:pt x="0" y="232012"/>
                </a:moveTo>
                <a:cubicBezTo>
                  <a:pt x="38359" y="228525"/>
                  <a:pt x="138557" y="230972"/>
                  <a:pt x="191069" y="204716"/>
                </a:cubicBezTo>
                <a:cubicBezTo>
                  <a:pt x="205740" y="197381"/>
                  <a:pt x="218364" y="186519"/>
                  <a:pt x="232012" y="177421"/>
                </a:cubicBezTo>
                <a:cubicBezTo>
                  <a:pt x="269378" y="65324"/>
                  <a:pt x="259308" y="124306"/>
                  <a:pt x="259308" y="0"/>
                </a:cubicBezTo>
              </a:path>
            </a:pathLst>
          </a:cu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19" name="Group 618"/>
          <p:cNvGrpSpPr/>
          <p:nvPr/>
        </p:nvGrpSpPr>
        <p:grpSpPr>
          <a:xfrm>
            <a:off x="3632200" y="4746625"/>
            <a:ext cx="2743200" cy="1143774"/>
            <a:chOff x="1828800" y="3581400"/>
            <a:chExt cx="2743200" cy="1143774"/>
          </a:xfrm>
        </p:grpSpPr>
        <p:sp>
          <p:nvSpPr>
            <p:cNvPr id="337" name="Rectangle 56"/>
            <p:cNvSpPr>
              <a:spLocks noChangeArrowheads="1"/>
            </p:cNvSpPr>
            <p:nvPr/>
          </p:nvSpPr>
          <p:spPr bwMode="auto">
            <a:xfrm>
              <a:off x="3248025" y="4448175"/>
              <a:ext cx="65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US" dirty="0">
                <a:latin typeface="Symbol" pitchFamily="18" charset="2"/>
              </a:endParaRPr>
            </a:p>
          </p:txBody>
        </p:sp>
        <p:sp>
          <p:nvSpPr>
            <p:cNvPr id="338" name="Rectangle 303"/>
            <p:cNvSpPr>
              <a:spLocks noChangeArrowheads="1"/>
            </p:cNvSpPr>
            <p:nvPr/>
          </p:nvSpPr>
          <p:spPr bwMode="auto">
            <a:xfrm>
              <a:off x="3744682" y="4292600"/>
              <a:ext cx="724557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900" dirty="0" smtClean="0">
                  <a:solidFill>
                    <a:srgbClr val="000000"/>
                  </a:solidFill>
                  <a:latin typeface="Arial" charset="0"/>
                </a:rPr>
                <a:t>Direct Internet</a:t>
              </a:r>
              <a:endParaRPr lang="en-US" sz="900" dirty="0">
                <a:solidFill>
                  <a:srgbClr val="000000"/>
                </a:solidFill>
                <a:latin typeface="Arial" charset="0"/>
              </a:endParaRPr>
            </a:p>
            <a:p>
              <a:pPr algn="ctr"/>
              <a:r>
                <a:rPr lang="en-US" sz="900" dirty="0">
                  <a:solidFill>
                    <a:srgbClr val="000000"/>
                  </a:solidFill>
                  <a:latin typeface="Arial" charset="0"/>
                </a:rPr>
                <a:t>Server</a:t>
              </a:r>
              <a:endParaRPr lang="en-US" dirty="0">
                <a:latin typeface="Symbol" pitchFamily="18" charset="2"/>
              </a:endParaRPr>
            </a:p>
          </p:txBody>
        </p:sp>
        <p:pic>
          <p:nvPicPr>
            <p:cNvPr id="339" name="Picture 2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887538" y="3668713"/>
              <a:ext cx="995362" cy="912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40" name="Group 22"/>
            <p:cNvGrpSpPr>
              <a:grpSpLocks noChangeAspect="1"/>
            </p:cNvGrpSpPr>
            <p:nvPr/>
          </p:nvGrpSpPr>
          <p:grpSpPr bwMode="auto">
            <a:xfrm>
              <a:off x="3176588" y="3816350"/>
              <a:ext cx="536575" cy="590550"/>
              <a:chOff x="3825" y="2544"/>
              <a:chExt cx="1293" cy="1423"/>
            </a:xfrm>
          </p:grpSpPr>
          <p:grpSp>
            <p:nvGrpSpPr>
              <p:cNvPr id="341" name="Group 23"/>
              <p:cNvGrpSpPr>
                <a:grpSpLocks noChangeAspect="1"/>
              </p:cNvGrpSpPr>
              <p:nvPr/>
            </p:nvGrpSpPr>
            <p:grpSpPr bwMode="auto">
              <a:xfrm>
                <a:off x="3825" y="2544"/>
                <a:ext cx="753" cy="1423"/>
                <a:chOff x="4359" y="2556"/>
                <a:chExt cx="753" cy="1423"/>
              </a:xfrm>
            </p:grpSpPr>
            <p:sp>
              <p:nvSpPr>
                <p:cNvPr id="358" name="AutoShape 24"/>
                <p:cNvSpPr>
                  <a:spLocks noChangeAspect="1" noChangeArrowheads="1"/>
                </p:cNvSpPr>
                <p:nvPr/>
              </p:nvSpPr>
              <p:spPr bwMode="auto">
                <a:xfrm>
                  <a:off x="4392" y="2556"/>
                  <a:ext cx="720" cy="1392"/>
                </a:xfrm>
                <a:prstGeom prst="cube">
                  <a:avLst>
                    <a:gd name="adj" fmla="val 25000"/>
                  </a:avLst>
                </a:prstGeom>
                <a:solidFill>
                  <a:schemeClr val="folHlink"/>
                </a:solidFill>
                <a:ln w="28575">
                  <a:solidFill>
                    <a:srgbClr val="5F5F5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" name="AutoShape 25"/>
                <p:cNvSpPr>
                  <a:spLocks noChangeAspect="1" noChangeArrowheads="1"/>
                </p:cNvSpPr>
                <p:nvPr/>
              </p:nvSpPr>
              <p:spPr bwMode="auto">
                <a:xfrm>
                  <a:off x="4359" y="2732"/>
                  <a:ext cx="574" cy="1247"/>
                </a:xfrm>
                <a:prstGeom prst="cube">
                  <a:avLst>
                    <a:gd name="adj" fmla="val 6435"/>
                  </a:avLst>
                </a:prstGeom>
                <a:gradFill rotWithShape="0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56078"/>
                        <a:invGamma/>
                      </a:schemeClr>
                    </a:gs>
                  </a:gsLst>
                  <a:lin ang="2700000" scaled="1"/>
                </a:gradFill>
                <a:ln w="19050">
                  <a:solidFill>
                    <a:srgbClr val="5F5F5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60" name="Group 26"/>
                <p:cNvGrpSpPr>
                  <a:grpSpLocks noChangeAspect="1"/>
                </p:cNvGrpSpPr>
                <p:nvPr/>
              </p:nvGrpSpPr>
              <p:grpSpPr bwMode="auto">
                <a:xfrm>
                  <a:off x="4389" y="2790"/>
                  <a:ext cx="467" cy="53"/>
                  <a:chOff x="3927" y="2370"/>
                  <a:chExt cx="413" cy="119"/>
                </a:xfrm>
              </p:grpSpPr>
              <p:sp>
                <p:nvSpPr>
                  <p:cNvPr id="369" name="Rectangle 2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927" y="2370"/>
                    <a:ext cx="413" cy="119"/>
                  </a:xfrm>
                  <a:prstGeom prst="rect">
                    <a:avLst/>
                  </a:prstGeom>
                  <a:solidFill>
                    <a:srgbClr val="606060"/>
                  </a:solidFill>
                  <a:ln w="158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0" name="Rectangle 2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02" y="2385"/>
                    <a:ext cx="50" cy="39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" name="Rectangle 2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02" y="2436"/>
                    <a:ext cx="50" cy="39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2" name="Rectangle 3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3" y="2409"/>
                    <a:ext cx="50" cy="39"/>
                  </a:xfrm>
                  <a:prstGeom prst="rect">
                    <a:avLst/>
                  </a:prstGeom>
                  <a:solidFill>
                    <a:srgbClr val="00800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3" name="Oval 3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948" y="2410"/>
                    <a:ext cx="38" cy="47"/>
                  </a:xfrm>
                  <a:prstGeom prst="ellipse">
                    <a:avLst/>
                  </a:prstGeom>
                  <a:solidFill>
                    <a:srgbClr val="20202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61" name="Rectangle 32"/>
                <p:cNvSpPr>
                  <a:spLocks noChangeAspect="1" noChangeArrowheads="1"/>
                </p:cNvSpPr>
                <p:nvPr/>
              </p:nvSpPr>
              <p:spPr bwMode="auto">
                <a:xfrm>
                  <a:off x="4384" y="3849"/>
                  <a:ext cx="480" cy="88"/>
                </a:xfrm>
                <a:prstGeom prst="rect">
                  <a:avLst/>
                </a:prstGeom>
                <a:solidFill>
                  <a:srgbClr val="C0C0C0"/>
                </a:solidFill>
                <a:ln w="15875">
                  <a:solidFill>
                    <a:srgbClr val="80808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" name="Rectangle 33"/>
                <p:cNvSpPr>
                  <a:spLocks noChangeAspect="1" noChangeArrowheads="1"/>
                </p:cNvSpPr>
                <p:nvPr/>
              </p:nvSpPr>
              <p:spPr bwMode="auto">
                <a:xfrm>
                  <a:off x="4388" y="2871"/>
                  <a:ext cx="464" cy="58"/>
                </a:xfrm>
                <a:prstGeom prst="rect">
                  <a:avLst/>
                </a:prstGeom>
                <a:solidFill>
                  <a:srgbClr val="C0C0C0"/>
                </a:solidFill>
                <a:ln w="15875">
                  <a:solidFill>
                    <a:srgbClr val="80808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" name="Oval 34"/>
                <p:cNvSpPr>
                  <a:spLocks noChangeAspect="1" noChangeArrowheads="1"/>
                </p:cNvSpPr>
                <p:nvPr/>
              </p:nvSpPr>
              <p:spPr bwMode="auto">
                <a:xfrm>
                  <a:off x="4556" y="2586"/>
                  <a:ext cx="390" cy="126"/>
                </a:xfrm>
                <a:prstGeom prst="ellipse">
                  <a:avLst/>
                </a:prstGeom>
                <a:solidFill>
                  <a:schemeClr val="folHlink"/>
                </a:solidFill>
                <a:ln w="9525">
                  <a:solidFill>
                    <a:srgbClr val="5F5F5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4" name="Oval 35"/>
                <p:cNvSpPr>
                  <a:spLocks noChangeAspect="1" noChangeArrowheads="1"/>
                </p:cNvSpPr>
                <p:nvPr/>
              </p:nvSpPr>
              <p:spPr bwMode="auto">
                <a:xfrm>
                  <a:off x="4592" y="2604"/>
                  <a:ext cx="322" cy="82"/>
                </a:xfrm>
                <a:prstGeom prst="ellipse">
                  <a:avLst/>
                </a:prstGeom>
                <a:solidFill>
                  <a:schemeClr val="folHlink"/>
                </a:solidFill>
                <a:ln w="9525">
                  <a:solidFill>
                    <a:srgbClr val="5F5F5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5" name="Oval 36"/>
                <p:cNvSpPr>
                  <a:spLocks noChangeAspect="1" noChangeArrowheads="1"/>
                </p:cNvSpPr>
                <p:nvPr/>
              </p:nvSpPr>
              <p:spPr bwMode="auto">
                <a:xfrm>
                  <a:off x="4632" y="2621"/>
                  <a:ext cx="247" cy="47"/>
                </a:xfrm>
                <a:prstGeom prst="ellipse">
                  <a:avLst/>
                </a:prstGeom>
                <a:solidFill>
                  <a:schemeClr val="folHlink"/>
                </a:solidFill>
                <a:ln w="9525">
                  <a:solidFill>
                    <a:srgbClr val="5F5F5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6" name="Line 37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700" y="2590"/>
                  <a:ext cx="96" cy="122"/>
                </a:xfrm>
                <a:prstGeom prst="line">
                  <a:avLst/>
                </a:prstGeom>
                <a:noFill/>
                <a:ln w="6350">
                  <a:solidFill>
                    <a:srgbClr val="5F5F5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7" name="Line 38"/>
                <p:cNvSpPr>
                  <a:spLocks noChangeAspect="1" noChangeShapeType="1"/>
                </p:cNvSpPr>
                <p:nvPr/>
              </p:nvSpPr>
              <p:spPr bwMode="auto">
                <a:xfrm flipH="1" flipV="1">
                  <a:off x="4560" y="2636"/>
                  <a:ext cx="384" cy="14"/>
                </a:xfrm>
                <a:prstGeom prst="line">
                  <a:avLst/>
                </a:prstGeom>
                <a:noFill/>
                <a:ln w="6350">
                  <a:solidFill>
                    <a:srgbClr val="5F5F5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8" name="Line 39"/>
                <p:cNvSpPr>
                  <a:spLocks noChangeAspect="1" noChangeShapeType="1"/>
                </p:cNvSpPr>
                <p:nvPr/>
              </p:nvSpPr>
              <p:spPr bwMode="auto">
                <a:xfrm>
                  <a:off x="4848" y="3288"/>
                  <a:ext cx="0" cy="90"/>
                </a:xfrm>
                <a:prstGeom prst="line">
                  <a:avLst/>
                </a:prstGeom>
                <a:noFill/>
                <a:ln w="57150">
                  <a:solidFill>
                    <a:srgbClr val="333333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2" name="AutoShape 40"/>
              <p:cNvSpPr>
                <a:spLocks noChangeAspect="1" noChangeArrowheads="1"/>
              </p:cNvSpPr>
              <p:nvPr/>
            </p:nvSpPr>
            <p:spPr bwMode="auto">
              <a:xfrm>
                <a:off x="4398" y="2544"/>
                <a:ext cx="720" cy="1392"/>
              </a:xfrm>
              <a:prstGeom prst="cube">
                <a:avLst>
                  <a:gd name="adj" fmla="val 25000"/>
                </a:avLst>
              </a:prstGeom>
              <a:solidFill>
                <a:schemeClr val="folHlink"/>
              </a:solidFill>
              <a:ln w="28575">
                <a:solidFill>
                  <a:srgbClr val="5F5F5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3" name="AutoShape 41"/>
              <p:cNvSpPr>
                <a:spLocks noChangeAspect="1" noChangeArrowheads="1"/>
              </p:cNvSpPr>
              <p:nvPr/>
            </p:nvSpPr>
            <p:spPr bwMode="auto">
              <a:xfrm>
                <a:off x="4365" y="2720"/>
                <a:ext cx="574" cy="1247"/>
              </a:xfrm>
              <a:prstGeom prst="cube">
                <a:avLst>
                  <a:gd name="adj" fmla="val 6435"/>
                </a:avLst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56078"/>
                      <a:invGamma/>
                    </a:schemeClr>
                  </a:gs>
                </a:gsLst>
                <a:lin ang="2700000" scaled="1"/>
              </a:gradFill>
              <a:ln w="19050">
                <a:solidFill>
                  <a:srgbClr val="5F5F5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44" name="Group 42"/>
              <p:cNvGrpSpPr>
                <a:grpSpLocks noChangeAspect="1"/>
              </p:cNvGrpSpPr>
              <p:nvPr/>
            </p:nvGrpSpPr>
            <p:grpSpPr bwMode="auto">
              <a:xfrm>
                <a:off x="4395" y="2778"/>
                <a:ext cx="467" cy="53"/>
                <a:chOff x="3927" y="2370"/>
                <a:chExt cx="413" cy="119"/>
              </a:xfrm>
            </p:grpSpPr>
            <p:sp>
              <p:nvSpPr>
                <p:cNvPr id="353" name="Rectangle 43"/>
                <p:cNvSpPr>
                  <a:spLocks noChangeAspect="1" noChangeArrowheads="1"/>
                </p:cNvSpPr>
                <p:nvPr/>
              </p:nvSpPr>
              <p:spPr bwMode="auto">
                <a:xfrm>
                  <a:off x="3927" y="2370"/>
                  <a:ext cx="413" cy="119"/>
                </a:xfrm>
                <a:prstGeom prst="rect">
                  <a:avLst/>
                </a:prstGeom>
                <a:solidFill>
                  <a:srgbClr val="606060"/>
                </a:solidFill>
                <a:ln w="15875">
                  <a:solidFill>
                    <a:srgbClr val="80808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4" name="Rectangle 44"/>
                <p:cNvSpPr>
                  <a:spLocks noChangeAspect="1" noChangeArrowheads="1"/>
                </p:cNvSpPr>
                <p:nvPr/>
              </p:nvSpPr>
              <p:spPr bwMode="auto">
                <a:xfrm>
                  <a:off x="4002" y="2385"/>
                  <a:ext cx="50" cy="39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5" name="Rectangle 45"/>
                <p:cNvSpPr>
                  <a:spLocks noChangeAspect="1" noChangeArrowheads="1"/>
                </p:cNvSpPr>
                <p:nvPr/>
              </p:nvSpPr>
              <p:spPr bwMode="auto">
                <a:xfrm>
                  <a:off x="4002" y="2436"/>
                  <a:ext cx="50" cy="39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6" name="Rectangle 46"/>
                <p:cNvSpPr>
                  <a:spLocks noChangeAspect="1" noChangeArrowheads="1"/>
                </p:cNvSpPr>
                <p:nvPr/>
              </p:nvSpPr>
              <p:spPr bwMode="auto">
                <a:xfrm>
                  <a:off x="4103" y="2409"/>
                  <a:ext cx="50" cy="39"/>
                </a:xfrm>
                <a:prstGeom prst="rect">
                  <a:avLst/>
                </a:prstGeom>
                <a:solidFill>
                  <a:srgbClr val="008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7" name="Oval 47"/>
                <p:cNvSpPr>
                  <a:spLocks noChangeAspect="1" noChangeArrowheads="1"/>
                </p:cNvSpPr>
                <p:nvPr/>
              </p:nvSpPr>
              <p:spPr bwMode="auto">
                <a:xfrm>
                  <a:off x="3948" y="2410"/>
                  <a:ext cx="38" cy="47"/>
                </a:xfrm>
                <a:prstGeom prst="ellipse">
                  <a:avLst/>
                </a:prstGeom>
                <a:solidFill>
                  <a:srgbClr val="20202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45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4390" y="3837"/>
                <a:ext cx="480" cy="88"/>
              </a:xfrm>
              <a:prstGeom prst="rect">
                <a:avLst/>
              </a:prstGeom>
              <a:solidFill>
                <a:srgbClr val="C0C0C0"/>
              </a:solidFill>
              <a:ln w="15875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6" name="Rectangle 49"/>
              <p:cNvSpPr>
                <a:spLocks noChangeAspect="1" noChangeArrowheads="1"/>
              </p:cNvSpPr>
              <p:nvPr/>
            </p:nvSpPr>
            <p:spPr bwMode="auto">
              <a:xfrm>
                <a:off x="4394" y="2859"/>
                <a:ext cx="464" cy="58"/>
              </a:xfrm>
              <a:prstGeom prst="rect">
                <a:avLst/>
              </a:prstGeom>
              <a:solidFill>
                <a:srgbClr val="C0C0C0"/>
              </a:solidFill>
              <a:ln w="15875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7" name="Oval 50"/>
              <p:cNvSpPr>
                <a:spLocks noChangeAspect="1" noChangeArrowheads="1"/>
              </p:cNvSpPr>
              <p:nvPr/>
            </p:nvSpPr>
            <p:spPr bwMode="auto">
              <a:xfrm>
                <a:off x="4562" y="2574"/>
                <a:ext cx="390" cy="126"/>
              </a:xfrm>
              <a:prstGeom prst="ellipse">
                <a:avLst/>
              </a:prstGeom>
              <a:solidFill>
                <a:schemeClr val="folHlink"/>
              </a:solidFill>
              <a:ln w="9525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" name="Oval 51"/>
              <p:cNvSpPr>
                <a:spLocks noChangeAspect="1" noChangeArrowheads="1"/>
              </p:cNvSpPr>
              <p:nvPr/>
            </p:nvSpPr>
            <p:spPr bwMode="auto">
              <a:xfrm>
                <a:off x="4598" y="2592"/>
                <a:ext cx="322" cy="82"/>
              </a:xfrm>
              <a:prstGeom prst="ellipse">
                <a:avLst/>
              </a:prstGeom>
              <a:solidFill>
                <a:schemeClr val="folHlink"/>
              </a:solidFill>
              <a:ln w="9525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9" name="Oval 52"/>
              <p:cNvSpPr>
                <a:spLocks noChangeAspect="1" noChangeArrowheads="1"/>
              </p:cNvSpPr>
              <p:nvPr/>
            </p:nvSpPr>
            <p:spPr bwMode="auto">
              <a:xfrm>
                <a:off x="4638" y="2609"/>
                <a:ext cx="247" cy="47"/>
              </a:xfrm>
              <a:prstGeom prst="ellipse">
                <a:avLst/>
              </a:prstGeom>
              <a:solidFill>
                <a:schemeClr val="folHlink"/>
              </a:solidFill>
              <a:ln w="9525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0" name="Line 53"/>
              <p:cNvSpPr>
                <a:spLocks noChangeAspect="1" noChangeShapeType="1"/>
              </p:cNvSpPr>
              <p:nvPr/>
            </p:nvSpPr>
            <p:spPr bwMode="auto">
              <a:xfrm flipH="1">
                <a:off x="4706" y="2578"/>
                <a:ext cx="96" cy="122"/>
              </a:xfrm>
              <a:prstGeom prst="line">
                <a:avLst/>
              </a:prstGeom>
              <a:noFill/>
              <a:ln w="6350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1" name="Line 54"/>
              <p:cNvSpPr>
                <a:spLocks noChangeAspect="1" noChangeShapeType="1"/>
              </p:cNvSpPr>
              <p:nvPr/>
            </p:nvSpPr>
            <p:spPr bwMode="auto">
              <a:xfrm flipH="1" flipV="1">
                <a:off x="4566" y="2624"/>
                <a:ext cx="384" cy="14"/>
              </a:xfrm>
              <a:prstGeom prst="line">
                <a:avLst/>
              </a:prstGeom>
              <a:noFill/>
              <a:ln w="6350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2" name="Line 55"/>
              <p:cNvSpPr>
                <a:spLocks noChangeAspect="1" noChangeShapeType="1"/>
              </p:cNvSpPr>
              <p:nvPr/>
            </p:nvSpPr>
            <p:spPr bwMode="auto">
              <a:xfrm>
                <a:off x="4854" y="3276"/>
                <a:ext cx="0" cy="90"/>
              </a:xfrm>
              <a:prstGeom prst="line">
                <a:avLst/>
              </a:prstGeom>
              <a:noFill/>
              <a:ln w="57150">
                <a:solidFill>
                  <a:srgbClr val="333333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74" name="Line 57"/>
            <p:cNvSpPr>
              <a:spLocks noChangeShapeType="1"/>
            </p:cNvSpPr>
            <p:nvPr/>
          </p:nvSpPr>
          <p:spPr bwMode="auto">
            <a:xfrm>
              <a:off x="2895600" y="4140200"/>
              <a:ext cx="304800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med"/>
              <a:tailEnd type="none" w="sm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75" name="Group 61"/>
            <p:cNvGrpSpPr>
              <a:grpSpLocks noChangeAspect="1"/>
            </p:cNvGrpSpPr>
            <p:nvPr/>
          </p:nvGrpSpPr>
          <p:grpSpPr bwMode="auto">
            <a:xfrm>
              <a:off x="3886200" y="3911600"/>
              <a:ext cx="533400" cy="331788"/>
              <a:chOff x="4253" y="1242"/>
              <a:chExt cx="1159" cy="722"/>
            </a:xfrm>
          </p:grpSpPr>
          <p:sp>
            <p:nvSpPr>
              <p:cNvPr id="376" name="AutoShape 62"/>
              <p:cNvSpPr>
                <a:spLocks noChangeAspect="1" noChangeArrowheads="1"/>
              </p:cNvSpPr>
              <p:nvPr/>
            </p:nvSpPr>
            <p:spPr bwMode="auto">
              <a:xfrm>
                <a:off x="4272" y="1242"/>
                <a:ext cx="1140" cy="714"/>
              </a:xfrm>
              <a:prstGeom prst="cube">
                <a:avLst>
                  <a:gd name="adj" fmla="val 45426"/>
                </a:avLst>
              </a:prstGeom>
              <a:solidFill>
                <a:schemeClr val="folHlink"/>
              </a:solidFill>
              <a:ln w="12700">
                <a:solidFill>
                  <a:srgbClr val="5F5F5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77" name="Group 63"/>
              <p:cNvGrpSpPr>
                <a:grpSpLocks noChangeAspect="1"/>
              </p:cNvGrpSpPr>
              <p:nvPr/>
            </p:nvGrpSpPr>
            <p:grpSpPr bwMode="auto">
              <a:xfrm>
                <a:off x="4446" y="1418"/>
                <a:ext cx="294" cy="110"/>
                <a:chOff x="4436" y="576"/>
                <a:chExt cx="288" cy="108"/>
              </a:xfrm>
            </p:grpSpPr>
            <p:sp>
              <p:nvSpPr>
                <p:cNvPr id="612" name="Oval 64"/>
                <p:cNvSpPr>
                  <a:spLocks noChangeAspect="1" noChangeArrowheads="1"/>
                </p:cNvSpPr>
                <p:nvPr/>
              </p:nvSpPr>
              <p:spPr bwMode="auto">
                <a:xfrm>
                  <a:off x="4436" y="576"/>
                  <a:ext cx="288" cy="108"/>
                </a:xfrm>
                <a:prstGeom prst="ellipse">
                  <a:avLst/>
                </a:prstGeom>
                <a:solidFill>
                  <a:srgbClr val="333333"/>
                </a:solidFill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3" name="Oval 65"/>
                <p:cNvSpPr>
                  <a:spLocks noChangeAspect="1" noChangeArrowheads="1"/>
                </p:cNvSpPr>
                <p:nvPr/>
              </p:nvSpPr>
              <p:spPr bwMode="auto">
                <a:xfrm>
                  <a:off x="4463" y="591"/>
                  <a:ext cx="237" cy="77"/>
                </a:xfrm>
                <a:prstGeom prst="ellipse">
                  <a:avLst/>
                </a:prstGeom>
                <a:solidFill>
                  <a:srgbClr val="333333"/>
                </a:solidFill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4" name="Oval 66"/>
                <p:cNvSpPr>
                  <a:spLocks noChangeAspect="1" noChangeArrowheads="1"/>
                </p:cNvSpPr>
                <p:nvPr/>
              </p:nvSpPr>
              <p:spPr bwMode="auto">
                <a:xfrm>
                  <a:off x="4492" y="606"/>
                  <a:ext cx="183" cy="40"/>
                </a:xfrm>
                <a:prstGeom prst="ellipse">
                  <a:avLst/>
                </a:prstGeom>
                <a:solidFill>
                  <a:srgbClr val="333333"/>
                </a:solidFill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5" name="Line 67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542" y="579"/>
                  <a:ext cx="71" cy="105"/>
                </a:xfrm>
                <a:prstGeom prst="line">
                  <a:avLst/>
                </a:prstGeom>
                <a:noFill/>
                <a:ln w="6350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6" name="Line 68"/>
                <p:cNvSpPr>
                  <a:spLocks noChangeAspect="1" noChangeShapeType="1"/>
                </p:cNvSpPr>
                <p:nvPr/>
              </p:nvSpPr>
              <p:spPr bwMode="auto">
                <a:xfrm flipH="1" flipV="1">
                  <a:off x="4439" y="619"/>
                  <a:ext cx="284" cy="12"/>
                </a:xfrm>
                <a:prstGeom prst="line">
                  <a:avLst/>
                </a:prstGeom>
                <a:noFill/>
                <a:ln w="6350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78" name="Group 69"/>
              <p:cNvGrpSpPr>
                <a:grpSpLocks noChangeAspect="1"/>
              </p:cNvGrpSpPr>
              <p:nvPr/>
            </p:nvGrpSpPr>
            <p:grpSpPr bwMode="auto">
              <a:xfrm>
                <a:off x="5119" y="1537"/>
                <a:ext cx="270" cy="364"/>
                <a:chOff x="5119" y="1521"/>
                <a:chExt cx="270" cy="364"/>
              </a:xfrm>
            </p:grpSpPr>
            <p:sp>
              <p:nvSpPr>
                <p:cNvPr id="609" name="AutoShape 70"/>
                <p:cNvSpPr>
                  <a:spLocks noChangeAspect="1" noChangeArrowheads="1"/>
                </p:cNvSpPr>
                <p:nvPr/>
              </p:nvSpPr>
              <p:spPr bwMode="auto">
                <a:xfrm rot="5400000" flipH="1">
                  <a:off x="5072" y="1568"/>
                  <a:ext cx="364" cy="270"/>
                </a:xfrm>
                <a:prstGeom prst="parallelogram">
                  <a:avLst>
                    <a:gd name="adj" fmla="val 97404"/>
                  </a:avLst>
                </a:prstGeom>
                <a:solidFill>
                  <a:srgbClr val="333333"/>
                </a:solidFill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0" name="Line 71"/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5122" y="1554"/>
                  <a:ext cx="262" cy="262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1" name="Line 72"/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5124" y="1586"/>
                  <a:ext cx="262" cy="262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79" name="Group 73"/>
              <p:cNvGrpSpPr>
                <a:grpSpLocks noChangeAspect="1"/>
              </p:cNvGrpSpPr>
              <p:nvPr/>
            </p:nvGrpSpPr>
            <p:grpSpPr bwMode="auto">
              <a:xfrm>
                <a:off x="4253" y="1561"/>
                <a:ext cx="29" cy="403"/>
                <a:chOff x="4225" y="527"/>
                <a:chExt cx="29" cy="663"/>
              </a:xfrm>
            </p:grpSpPr>
            <p:sp>
              <p:nvSpPr>
                <p:cNvPr id="599" name="Freeform 74"/>
                <p:cNvSpPr>
                  <a:spLocks noChangeAspect="1"/>
                </p:cNvSpPr>
                <p:nvPr/>
              </p:nvSpPr>
              <p:spPr bwMode="auto">
                <a:xfrm>
                  <a:off x="4225" y="527"/>
                  <a:ext cx="29" cy="663"/>
                </a:xfrm>
                <a:custGeom>
                  <a:avLst/>
                  <a:gdLst/>
                  <a:ahLst/>
                  <a:cxnLst>
                    <a:cxn ang="0">
                      <a:pos x="118" y="0"/>
                    </a:cxn>
                    <a:cxn ang="0">
                      <a:pos x="0" y="0"/>
                    </a:cxn>
                    <a:cxn ang="0">
                      <a:pos x="0" y="2649"/>
                    </a:cxn>
                    <a:cxn ang="0">
                      <a:pos x="118" y="2622"/>
                    </a:cxn>
                    <a:cxn ang="0">
                      <a:pos x="118" y="0"/>
                    </a:cxn>
                  </a:cxnLst>
                  <a:rect l="0" t="0" r="r" b="b"/>
                  <a:pathLst>
                    <a:path w="118" h="2649">
                      <a:moveTo>
                        <a:pt x="118" y="0"/>
                      </a:moveTo>
                      <a:lnTo>
                        <a:pt x="0" y="0"/>
                      </a:lnTo>
                      <a:lnTo>
                        <a:pt x="0" y="2649"/>
                      </a:lnTo>
                      <a:lnTo>
                        <a:pt x="118" y="2622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600" name="Group 75"/>
                <p:cNvGrpSpPr>
                  <a:grpSpLocks noChangeAspect="1"/>
                </p:cNvGrpSpPr>
                <p:nvPr/>
              </p:nvGrpSpPr>
              <p:grpSpPr bwMode="auto">
                <a:xfrm>
                  <a:off x="4236" y="539"/>
                  <a:ext cx="11" cy="629"/>
                  <a:chOff x="4236" y="539"/>
                  <a:chExt cx="11" cy="629"/>
                </a:xfrm>
              </p:grpSpPr>
              <p:sp>
                <p:nvSpPr>
                  <p:cNvPr id="601" name="Oval 7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012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02" name="Oval 7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104"/>
                    <a:ext cx="11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03" name="Oval 7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131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04" name="Oval 7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156"/>
                    <a:ext cx="11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05" name="Oval 8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678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06" name="Oval 8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600"/>
                    <a:ext cx="11" cy="11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07" name="Oval 8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570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08" name="Oval 8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539"/>
                    <a:ext cx="11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80" name="Group 84"/>
              <p:cNvGrpSpPr>
                <a:grpSpLocks noChangeAspect="1"/>
              </p:cNvGrpSpPr>
              <p:nvPr/>
            </p:nvGrpSpPr>
            <p:grpSpPr bwMode="auto">
              <a:xfrm>
                <a:off x="5081" y="1557"/>
                <a:ext cx="29" cy="403"/>
                <a:chOff x="4225" y="527"/>
                <a:chExt cx="29" cy="663"/>
              </a:xfrm>
            </p:grpSpPr>
            <p:sp>
              <p:nvSpPr>
                <p:cNvPr id="589" name="Freeform 85"/>
                <p:cNvSpPr>
                  <a:spLocks noChangeAspect="1"/>
                </p:cNvSpPr>
                <p:nvPr/>
              </p:nvSpPr>
              <p:spPr bwMode="auto">
                <a:xfrm>
                  <a:off x="4225" y="527"/>
                  <a:ext cx="29" cy="663"/>
                </a:xfrm>
                <a:custGeom>
                  <a:avLst/>
                  <a:gdLst/>
                  <a:ahLst/>
                  <a:cxnLst>
                    <a:cxn ang="0">
                      <a:pos x="118" y="0"/>
                    </a:cxn>
                    <a:cxn ang="0">
                      <a:pos x="0" y="0"/>
                    </a:cxn>
                    <a:cxn ang="0">
                      <a:pos x="0" y="2649"/>
                    </a:cxn>
                    <a:cxn ang="0">
                      <a:pos x="118" y="2622"/>
                    </a:cxn>
                    <a:cxn ang="0">
                      <a:pos x="118" y="0"/>
                    </a:cxn>
                  </a:cxnLst>
                  <a:rect l="0" t="0" r="r" b="b"/>
                  <a:pathLst>
                    <a:path w="118" h="2649">
                      <a:moveTo>
                        <a:pt x="118" y="0"/>
                      </a:moveTo>
                      <a:lnTo>
                        <a:pt x="0" y="0"/>
                      </a:lnTo>
                      <a:lnTo>
                        <a:pt x="0" y="2649"/>
                      </a:lnTo>
                      <a:lnTo>
                        <a:pt x="118" y="2622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90" name="Group 86"/>
                <p:cNvGrpSpPr>
                  <a:grpSpLocks noChangeAspect="1"/>
                </p:cNvGrpSpPr>
                <p:nvPr/>
              </p:nvGrpSpPr>
              <p:grpSpPr bwMode="auto">
                <a:xfrm>
                  <a:off x="4236" y="539"/>
                  <a:ext cx="11" cy="629"/>
                  <a:chOff x="4236" y="539"/>
                  <a:chExt cx="11" cy="629"/>
                </a:xfrm>
              </p:grpSpPr>
              <p:sp>
                <p:nvSpPr>
                  <p:cNvPr id="591" name="Oval 8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012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2" name="Oval 8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104"/>
                    <a:ext cx="11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3" name="Oval 8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131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4" name="Oval 9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1156"/>
                    <a:ext cx="11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5" name="Oval 9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678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6" name="Oval 9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600"/>
                    <a:ext cx="11" cy="11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7" name="Oval 9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570"/>
                    <a:ext cx="11" cy="13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98" name="Oval 9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36" y="539"/>
                    <a:ext cx="11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81" name="Group 95"/>
              <p:cNvGrpSpPr>
                <a:grpSpLocks noChangeAspect="1"/>
              </p:cNvGrpSpPr>
              <p:nvPr/>
            </p:nvGrpSpPr>
            <p:grpSpPr bwMode="auto">
              <a:xfrm>
                <a:off x="5049" y="1574"/>
                <a:ext cx="31" cy="379"/>
                <a:chOff x="4932" y="1874"/>
                <a:chExt cx="31" cy="379"/>
              </a:xfrm>
            </p:grpSpPr>
            <p:sp>
              <p:nvSpPr>
                <p:cNvPr id="558" name="Freeform 96"/>
                <p:cNvSpPr>
                  <a:spLocks noChangeAspect="1"/>
                </p:cNvSpPr>
                <p:nvPr/>
              </p:nvSpPr>
              <p:spPr bwMode="auto">
                <a:xfrm>
                  <a:off x="4932" y="1903"/>
                  <a:ext cx="20" cy="317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7"/>
                    </a:cxn>
                    <a:cxn ang="0">
                      <a:pos x="0" y="1798"/>
                    </a:cxn>
                    <a:cxn ang="0">
                      <a:pos x="79" y="1783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80" h="1798">
                      <a:moveTo>
                        <a:pt x="80" y="0"/>
                      </a:moveTo>
                      <a:lnTo>
                        <a:pt x="0" y="7"/>
                      </a:lnTo>
                      <a:lnTo>
                        <a:pt x="0" y="1798"/>
                      </a:lnTo>
                      <a:lnTo>
                        <a:pt x="79" y="1783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9" name="Line 97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963" y="1874"/>
                  <a:ext cx="0" cy="379"/>
                </a:xfrm>
                <a:prstGeom prst="line">
                  <a:avLst/>
                </a:prstGeom>
                <a:noFill/>
                <a:ln w="3175">
                  <a:solidFill>
                    <a:srgbClr val="80808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0" name="Freeform 98"/>
                <p:cNvSpPr>
                  <a:spLocks noChangeAspect="1"/>
                </p:cNvSpPr>
                <p:nvPr/>
              </p:nvSpPr>
              <p:spPr bwMode="auto">
                <a:xfrm>
                  <a:off x="4935" y="2052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61" name="Group 99"/>
                <p:cNvGrpSpPr>
                  <a:grpSpLocks noChangeAspect="1"/>
                </p:cNvGrpSpPr>
                <p:nvPr/>
              </p:nvGrpSpPr>
              <p:grpSpPr bwMode="auto">
                <a:xfrm>
                  <a:off x="4937" y="1909"/>
                  <a:ext cx="12" cy="128"/>
                  <a:chOff x="4081" y="611"/>
                  <a:chExt cx="12" cy="169"/>
                </a:xfrm>
              </p:grpSpPr>
              <p:sp>
                <p:nvSpPr>
                  <p:cNvPr id="575" name="Rectangle 10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3" y="611"/>
                    <a:ext cx="8" cy="169"/>
                  </a:xfrm>
                  <a:prstGeom prst="rect">
                    <a:avLst/>
                  </a:prstGeom>
                  <a:solidFill>
                    <a:srgbClr val="80808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6" name="Rectangle 10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1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7" name="Rectangle 10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28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8" name="Rectangle 10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41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9" name="Rectangle 10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53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0" name="Rectangle 10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66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1" name="Rectangle 10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79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2" name="Rectangle 10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92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3" name="Rectangle 10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0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4" name="Rectangle 10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18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5" name="Rectangle 11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30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6" name="Rectangle 11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42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7" name="Rectangle 11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55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88" name="Rectangle 11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67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62" name="Group 114"/>
                <p:cNvGrpSpPr>
                  <a:grpSpLocks noChangeAspect="1"/>
                </p:cNvGrpSpPr>
                <p:nvPr/>
              </p:nvGrpSpPr>
              <p:grpSpPr bwMode="auto">
                <a:xfrm>
                  <a:off x="4933" y="1882"/>
                  <a:ext cx="15" cy="10"/>
                  <a:chOff x="4077" y="587"/>
                  <a:chExt cx="15" cy="12"/>
                </a:xfrm>
              </p:grpSpPr>
              <p:sp>
                <p:nvSpPr>
                  <p:cNvPr id="571" name="Oval 11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587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2" name="Rectangle 11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587"/>
                    <a:ext cx="7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3" name="Oval 11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5" y="587"/>
                    <a:ext cx="7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4" name="Oval 11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8" y="588"/>
                    <a:ext cx="6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63" name="Group 119"/>
                <p:cNvGrpSpPr>
                  <a:grpSpLocks noChangeAspect="1"/>
                </p:cNvGrpSpPr>
                <p:nvPr/>
              </p:nvGrpSpPr>
              <p:grpSpPr bwMode="auto">
                <a:xfrm>
                  <a:off x="4932" y="2238"/>
                  <a:ext cx="14" cy="9"/>
                  <a:chOff x="4076" y="1093"/>
                  <a:chExt cx="14" cy="12"/>
                </a:xfrm>
              </p:grpSpPr>
              <p:sp>
                <p:nvSpPr>
                  <p:cNvPr id="567" name="Oval 12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6" y="1093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68" name="Rectangle 12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9" y="1093"/>
                    <a:ext cx="8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69" name="Oval 12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4" y="1093"/>
                    <a:ext cx="6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70" name="Oval 12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1094"/>
                    <a:ext cx="5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564" name="Freeform 124"/>
                <p:cNvSpPr>
                  <a:spLocks noChangeAspect="1"/>
                </p:cNvSpPr>
                <p:nvPr/>
              </p:nvSpPr>
              <p:spPr bwMode="auto">
                <a:xfrm>
                  <a:off x="4935" y="2094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5" name="Freeform 125"/>
                <p:cNvSpPr>
                  <a:spLocks noChangeAspect="1"/>
                </p:cNvSpPr>
                <p:nvPr/>
              </p:nvSpPr>
              <p:spPr bwMode="auto">
                <a:xfrm>
                  <a:off x="4935" y="2136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6" name="Freeform 126"/>
                <p:cNvSpPr>
                  <a:spLocks noChangeAspect="1"/>
                </p:cNvSpPr>
                <p:nvPr/>
              </p:nvSpPr>
              <p:spPr bwMode="auto">
                <a:xfrm>
                  <a:off x="4935" y="2178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2" name="Group 127"/>
              <p:cNvGrpSpPr>
                <a:grpSpLocks noChangeAspect="1"/>
              </p:cNvGrpSpPr>
              <p:nvPr/>
            </p:nvGrpSpPr>
            <p:grpSpPr bwMode="auto">
              <a:xfrm>
                <a:off x="5004" y="1573"/>
                <a:ext cx="31" cy="379"/>
                <a:chOff x="4932" y="1874"/>
                <a:chExt cx="31" cy="379"/>
              </a:xfrm>
            </p:grpSpPr>
            <p:sp>
              <p:nvSpPr>
                <p:cNvPr id="527" name="Freeform 128"/>
                <p:cNvSpPr>
                  <a:spLocks noChangeAspect="1"/>
                </p:cNvSpPr>
                <p:nvPr/>
              </p:nvSpPr>
              <p:spPr bwMode="auto">
                <a:xfrm>
                  <a:off x="4932" y="1903"/>
                  <a:ext cx="20" cy="317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7"/>
                    </a:cxn>
                    <a:cxn ang="0">
                      <a:pos x="0" y="1798"/>
                    </a:cxn>
                    <a:cxn ang="0">
                      <a:pos x="79" y="1783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80" h="1798">
                      <a:moveTo>
                        <a:pt x="80" y="0"/>
                      </a:moveTo>
                      <a:lnTo>
                        <a:pt x="0" y="7"/>
                      </a:lnTo>
                      <a:lnTo>
                        <a:pt x="0" y="1798"/>
                      </a:lnTo>
                      <a:lnTo>
                        <a:pt x="79" y="1783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8" name="Line 129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963" y="1874"/>
                  <a:ext cx="0" cy="379"/>
                </a:xfrm>
                <a:prstGeom prst="line">
                  <a:avLst/>
                </a:prstGeom>
                <a:noFill/>
                <a:ln w="3175">
                  <a:solidFill>
                    <a:srgbClr val="80808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9" name="Freeform 130"/>
                <p:cNvSpPr>
                  <a:spLocks noChangeAspect="1"/>
                </p:cNvSpPr>
                <p:nvPr/>
              </p:nvSpPr>
              <p:spPr bwMode="auto">
                <a:xfrm>
                  <a:off x="4935" y="2052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30" name="Group 131"/>
                <p:cNvGrpSpPr>
                  <a:grpSpLocks noChangeAspect="1"/>
                </p:cNvGrpSpPr>
                <p:nvPr/>
              </p:nvGrpSpPr>
              <p:grpSpPr bwMode="auto">
                <a:xfrm>
                  <a:off x="4937" y="1909"/>
                  <a:ext cx="12" cy="128"/>
                  <a:chOff x="4081" y="611"/>
                  <a:chExt cx="12" cy="169"/>
                </a:xfrm>
              </p:grpSpPr>
              <p:sp>
                <p:nvSpPr>
                  <p:cNvPr id="544" name="Rectangle 13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3" y="611"/>
                    <a:ext cx="8" cy="169"/>
                  </a:xfrm>
                  <a:prstGeom prst="rect">
                    <a:avLst/>
                  </a:prstGeom>
                  <a:solidFill>
                    <a:srgbClr val="80808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5" name="Rectangle 13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1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6" name="Rectangle 13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28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7" name="Rectangle 13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41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8" name="Rectangle 13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53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9" name="Rectangle 13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66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0" name="Rectangle 13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79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1" name="Rectangle 13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92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2" name="Rectangle 14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0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3" name="Rectangle 14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18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4" name="Rectangle 14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30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5" name="Rectangle 14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42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6" name="Rectangle 14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55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7" name="Rectangle 14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67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31" name="Group 146"/>
                <p:cNvGrpSpPr>
                  <a:grpSpLocks noChangeAspect="1"/>
                </p:cNvGrpSpPr>
                <p:nvPr/>
              </p:nvGrpSpPr>
              <p:grpSpPr bwMode="auto">
                <a:xfrm>
                  <a:off x="4933" y="1882"/>
                  <a:ext cx="15" cy="10"/>
                  <a:chOff x="4077" y="587"/>
                  <a:chExt cx="15" cy="12"/>
                </a:xfrm>
              </p:grpSpPr>
              <p:sp>
                <p:nvSpPr>
                  <p:cNvPr id="540" name="Oval 14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587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1" name="Rectangle 14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587"/>
                    <a:ext cx="7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2" name="Oval 14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5" y="587"/>
                    <a:ext cx="7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43" name="Oval 15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8" y="588"/>
                    <a:ext cx="6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32" name="Group 151"/>
                <p:cNvGrpSpPr>
                  <a:grpSpLocks noChangeAspect="1"/>
                </p:cNvGrpSpPr>
                <p:nvPr/>
              </p:nvGrpSpPr>
              <p:grpSpPr bwMode="auto">
                <a:xfrm>
                  <a:off x="4932" y="2238"/>
                  <a:ext cx="14" cy="9"/>
                  <a:chOff x="4076" y="1093"/>
                  <a:chExt cx="14" cy="12"/>
                </a:xfrm>
              </p:grpSpPr>
              <p:sp>
                <p:nvSpPr>
                  <p:cNvPr id="536" name="Oval 15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6" y="1093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37" name="Rectangle 1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9" y="1093"/>
                    <a:ext cx="8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38" name="Oval 15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4" y="1093"/>
                    <a:ext cx="6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39" name="Oval 15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1094"/>
                    <a:ext cx="5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533" name="Freeform 156"/>
                <p:cNvSpPr>
                  <a:spLocks noChangeAspect="1"/>
                </p:cNvSpPr>
                <p:nvPr/>
              </p:nvSpPr>
              <p:spPr bwMode="auto">
                <a:xfrm>
                  <a:off x="4935" y="2094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34" name="Freeform 157"/>
                <p:cNvSpPr>
                  <a:spLocks noChangeAspect="1"/>
                </p:cNvSpPr>
                <p:nvPr/>
              </p:nvSpPr>
              <p:spPr bwMode="auto">
                <a:xfrm>
                  <a:off x="4935" y="2136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35" name="Freeform 158"/>
                <p:cNvSpPr>
                  <a:spLocks noChangeAspect="1"/>
                </p:cNvSpPr>
                <p:nvPr/>
              </p:nvSpPr>
              <p:spPr bwMode="auto">
                <a:xfrm>
                  <a:off x="4935" y="2178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3" name="Group 159"/>
              <p:cNvGrpSpPr>
                <a:grpSpLocks noChangeAspect="1"/>
              </p:cNvGrpSpPr>
              <p:nvPr/>
            </p:nvGrpSpPr>
            <p:grpSpPr bwMode="auto">
              <a:xfrm>
                <a:off x="4959" y="1574"/>
                <a:ext cx="31" cy="379"/>
                <a:chOff x="4932" y="1874"/>
                <a:chExt cx="31" cy="379"/>
              </a:xfrm>
            </p:grpSpPr>
            <p:sp>
              <p:nvSpPr>
                <p:cNvPr id="496" name="Freeform 160"/>
                <p:cNvSpPr>
                  <a:spLocks noChangeAspect="1"/>
                </p:cNvSpPr>
                <p:nvPr/>
              </p:nvSpPr>
              <p:spPr bwMode="auto">
                <a:xfrm>
                  <a:off x="4932" y="1903"/>
                  <a:ext cx="20" cy="317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7"/>
                    </a:cxn>
                    <a:cxn ang="0">
                      <a:pos x="0" y="1798"/>
                    </a:cxn>
                    <a:cxn ang="0">
                      <a:pos x="79" y="1783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80" h="1798">
                      <a:moveTo>
                        <a:pt x="80" y="0"/>
                      </a:moveTo>
                      <a:lnTo>
                        <a:pt x="0" y="7"/>
                      </a:lnTo>
                      <a:lnTo>
                        <a:pt x="0" y="1798"/>
                      </a:lnTo>
                      <a:lnTo>
                        <a:pt x="79" y="1783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97" name="Line 161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963" y="1874"/>
                  <a:ext cx="0" cy="379"/>
                </a:xfrm>
                <a:prstGeom prst="line">
                  <a:avLst/>
                </a:prstGeom>
                <a:noFill/>
                <a:ln w="3175">
                  <a:solidFill>
                    <a:srgbClr val="80808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98" name="Freeform 162"/>
                <p:cNvSpPr>
                  <a:spLocks noChangeAspect="1"/>
                </p:cNvSpPr>
                <p:nvPr/>
              </p:nvSpPr>
              <p:spPr bwMode="auto">
                <a:xfrm>
                  <a:off x="4935" y="2052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99" name="Group 498"/>
                <p:cNvGrpSpPr>
                  <a:grpSpLocks noChangeAspect="1"/>
                </p:cNvGrpSpPr>
                <p:nvPr/>
              </p:nvGrpSpPr>
              <p:grpSpPr bwMode="auto">
                <a:xfrm>
                  <a:off x="4937" y="1909"/>
                  <a:ext cx="12" cy="128"/>
                  <a:chOff x="4081" y="611"/>
                  <a:chExt cx="12" cy="169"/>
                </a:xfrm>
              </p:grpSpPr>
              <p:sp>
                <p:nvSpPr>
                  <p:cNvPr id="513" name="Rectangle 16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3" y="611"/>
                    <a:ext cx="8" cy="169"/>
                  </a:xfrm>
                  <a:prstGeom prst="rect">
                    <a:avLst/>
                  </a:prstGeom>
                  <a:solidFill>
                    <a:srgbClr val="80808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4" name="Rectangle 16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1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5" name="Rectangle 16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28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6" name="Rectangle 16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41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7" name="Rectangle 16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53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8" name="Rectangle 16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66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9" name="Rectangle 17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79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0" name="Rectangle 17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92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1" name="Rectangle 17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0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2" name="Rectangle 17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18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3" name="Rectangle 17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30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4" name="Rectangle 17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42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5" name="Rectangle 17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55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6" name="Rectangle 17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67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00" name="Group 178"/>
                <p:cNvGrpSpPr>
                  <a:grpSpLocks noChangeAspect="1"/>
                </p:cNvGrpSpPr>
                <p:nvPr/>
              </p:nvGrpSpPr>
              <p:grpSpPr bwMode="auto">
                <a:xfrm>
                  <a:off x="4933" y="1882"/>
                  <a:ext cx="15" cy="10"/>
                  <a:chOff x="4077" y="587"/>
                  <a:chExt cx="15" cy="12"/>
                </a:xfrm>
              </p:grpSpPr>
              <p:sp>
                <p:nvSpPr>
                  <p:cNvPr id="509" name="Oval 17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587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0" name="Rectangle 18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587"/>
                    <a:ext cx="7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1" name="Oval 18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5" y="587"/>
                    <a:ext cx="7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2" name="Oval 18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8" y="588"/>
                    <a:ext cx="6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01" name="Group 183"/>
                <p:cNvGrpSpPr>
                  <a:grpSpLocks noChangeAspect="1"/>
                </p:cNvGrpSpPr>
                <p:nvPr/>
              </p:nvGrpSpPr>
              <p:grpSpPr bwMode="auto">
                <a:xfrm>
                  <a:off x="4932" y="2238"/>
                  <a:ext cx="14" cy="9"/>
                  <a:chOff x="4076" y="1093"/>
                  <a:chExt cx="14" cy="12"/>
                </a:xfrm>
              </p:grpSpPr>
              <p:sp>
                <p:nvSpPr>
                  <p:cNvPr id="505" name="Oval 18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6" y="1093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06" name="Rectangle 18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9" y="1093"/>
                    <a:ext cx="8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07" name="Oval 18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4" y="1093"/>
                    <a:ext cx="6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08" name="Oval 18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1094"/>
                    <a:ext cx="5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502" name="Freeform 188"/>
                <p:cNvSpPr>
                  <a:spLocks noChangeAspect="1"/>
                </p:cNvSpPr>
                <p:nvPr/>
              </p:nvSpPr>
              <p:spPr bwMode="auto">
                <a:xfrm>
                  <a:off x="4935" y="2094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03" name="Freeform 189"/>
                <p:cNvSpPr>
                  <a:spLocks noChangeAspect="1"/>
                </p:cNvSpPr>
                <p:nvPr/>
              </p:nvSpPr>
              <p:spPr bwMode="auto">
                <a:xfrm>
                  <a:off x="4935" y="2136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04" name="Freeform 190"/>
                <p:cNvSpPr>
                  <a:spLocks noChangeAspect="1"/>
                </p:cNvSpPr>
                <p:nvPr/>
              </p:nvSpPr>
              <p:spPr bwMode="auto">
                <a:xfrm>
                  <a:off x="4935" y="2178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4" name="Group 191"/>
              <p:cNvGrpSpPr>
                <a:grpSpLocks noChangeAspect="1"/>
              </p:cNvGrpSpPr>
              <p:nvPr/>
            </p:nvGrpSpPr>
            <p:grpSpPr bwMode="auto">
              <a:xfrm>
                <a:off x="4914" y="1573"/>
                <a:ext cx="31" cy="379"/>
                <a:chOff x="4932" y="1874"/>
                <a:chExt cx="31" cy="379"/>
              </a:xfrm>
            </p:grpSpPr>
            <p:sp>
              <p:nvSpPr>
                <p:cNvPr id="465" name="Freeform 192"/>
                <p:cNvSpPr>
                  <a:spLocks noChangeAspect="1"/>
                </p:cNvSpPr>
                <p:nvPr/>
              </p:nvSpPr>
              <p:spPr bwMode="auto">
                <a:xfrm>
                  <a:off x="4932" y="1903"/>
                  <a:ext cx="20" cy="317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7"/>
                    </a:cxn>
                    <a:cxn ang="0">
                      <a:pos x="0" y="1798"/>
                    </a:cxn>
                    <a:cxn ang="0">
                      <a:pos x="79" y="1783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80" h="1798">
                      <a:moveTo>
                        <a:pt x="80" y="0"/>
                      </a:moveTo>
                      <a:lnTo>
                        <a:pt x="0" y="7"/>
                      </a:lnTo>
                      <a:lnTo>
                        <a:pt x="0" y="1798"/>
                      </a:lnTo>
                      <a:lnTo>
                        <a:pt x="79" y="1783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66" name="Line 193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963" y="1874"/>
                  <a:ext cx="0" cy="379"/>
                </a:xfrm>
                <a:prstGeom prst="line">
                  <a:avLst/>
                </a:prstGeom>
                <a:noFill/>
                <a:ln w="3175">
                  <a:solidFill>
                    <a:srgbClr val="80808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67" name="Freeform 194"/>
                <p:cNvSpPr>
                  <a:spLocks noChangeAspect="1"/>
                </p:cNvSpPr>
                <p:nvPr/>
              </p:nvSpPr>
              <p:spPr bwMode="auto">
                <a:xfrm>
                  <a:off x="4935" y="2052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68" name="Group 195"/>
                <p:cNvGrpSpPr>
                  <a:grpSpLocks noChangeAspect="1"/>
                </p:cNvGrpSpPr>
                <p:nvPr/>
              </p:nvGrpSpPr>
              <p:grpSpPr bwMode="auto">
                <a:xfrm>
                  <a:off x="4937" y="1909"/>
                  <a:ext cx="12" cy="128"/>
                  <a:chOff x="4081" y="611"/>
                  <a:chExt cx="12" cy="169"/>
                </a:xfrm>
              </p:grpSpPr>
              <p:sp>
                <p:nvSpPr>
                  <p:cNvPr id="482" name="Rectangle 19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3" y="611"/>
                    <a:ext cx="8" cy="169"/>
                  </a:xfrm>
                  <a:prstGeom prst="rect">
                    <a:avLst/>
                  </a:prstGeom>
                  <a:solidFill>
                    <a:srgbClr val="80808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3" name="Rectangle 19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1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4" name="Rectangle 19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28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5" name="Rectangle 19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41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6" name="Rectangle 20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53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7" name="Rectangle 20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66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8" name="Rectangle 20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79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9" name="Rectangle 20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92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90" name="Rectangle 20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0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91" name="Rectangle 20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18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92" name="Rectangle 20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30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93" name="Rectangle 20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42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94" name="Rectangle 20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55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95" name="Rectangle 20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67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69" name="Group 210"/>
                <p:cNvGrpSpPr>
                  <a:grpSpLocks noChangeAspect="1"/>
                </p:cNvGrpSpPr>
                <p:nvPr/>
              </p:nvGrpSpPr>
              <p:grpSpPr bwMode="auto">
                <a:xfrm>
                  <a:off x="4933" y="1882"/>
                  <a:ext cx="15" cy="10"/>
                  <a:chOff x="4077" y="587"/>
                  <a:chExt cx="15" cy="12"/>
                </a:xfrm>
              </p:grpSpPr>
              <p:sp>
                <p:nvSpPr>
                  <p:cNvPr id="478" name="Oval 21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587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79" name="Rectangle 21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587"/>
                    <a:ext cx="7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0" name="Oval 21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5" y="587"/>
                    <a:ext cx="7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81" name="Oval 21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8" y="588"/>
                    <a:ext cx="6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70" name="Group 215"/>
                <p:cNvGrpSpPr>
                  <a:grpSpLocks noChangeAspect="1"/>
                </p:cNvGrpSpPr>
                <p:nvPr/>
              </p:nvGrpSpPr>
              <p:grpSpPr bwMode="auto">
                <a:xfrm>
                  <a:off x="4932" y="2238"/>
                  <a:ext cx="14" cy="9"/>
                  <a:chOff x="4076" y="1093"/>
                  <a:chExt cx="14" cy="12"/>
                </a:xfrm>
              </p:grpSpPr>
              <p:sp>
                <p:nvSpPr>
                  <p:cNvPr id="474" name="Oval 21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6" y="1093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75" name="Rectangle 21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9" y="1093"/>
                    <a:ext cx="8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76" name="Oval 21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4" y="1093"/>
                    <a:ext cx="6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77" name="Oval 21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1094"/>
                    <a:ext cx="5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71" name="Freeform 220"/>
                <p:cNvSpPr>
                  <a:spLocks noChangeAspect="1"/>
                </p:cNvSpPr>
                <p:nvPr/>
              </p:nvSpPr>
              <p:spPr bwMode="auto">
                <a:xfrm>
                  <a:off x="4935" y="2094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72" name="Freeform 221"/>
                <p:cNvSpPr>
                  <a:spLocks noChangeAspect="1"/>
                </p:cNvSpPr>
                <p:nvPr/>
              </p:nvSpPr>
              <p:spPr bwMode="auto">
                <a:xfrm>
                  <a:off x="4935" y="2136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73" name="Freeform 222"/>
                <p:cNvSpPr>
                  <a:spLocks noChangeAspect="1"/>
                </p:cNvSpPr>
                <p:nvPr/>
              </p:nvSpPr>
              <p:spPr bwMode="auto">
                <a:xfrm>
                  <a:off x="4935" y="2178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5" name="Group 223"/>
              <p:cNvGrpSpPr>
                <a:grpSpLocks noChangeAspect="1"/>
              </p:cNvGrpSpPr>
              <p:nvPr/>
            </p:nvGrpSpPr>
            <p:grpSpPr bwMode="auto">
              <a:xfrm>
                <a:off x="4869" y="1572"/>
                <a:ext cx="31" cy="379"/>
                <a:chOff x="4932" y="1874"/>
                <a:chExt cx="31" cy="379"/>
              </a:xfrm>
            </p:grpSpPr>
            <p:sp>
              <p:nvSpPr>
                <p:cNvPr id="434" name="Freeform 224"/>
                <p:cNvSpPr>
                  <a:spLocks noChangeAspect="1"/>
                </p:cNvSpPr>
                <p:nvPr/>
              </p:nvSpPr>
              <p:spPr bwMode="auto">
                <a:xfrm>
                  <a:off x="4932" y="1903"/>
                  <a:ext cx="20" cy="317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7"/>
                    </a:cxn>
                    <a:cxn ang="0">
                      <a:pos x="0" y="1798"/>
                    </a:cxn>
                    <a:cxn ang="0">
                      <a:pos x="79" y="1783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80" h="1798">
                      <a:moveTo>
                        <a:pt x="80" y="0"/>
                      </a:moveTo>
                      <a:lnTo>
                        <a:pt x="0" y="7"/>
                      </a:lnTo>
                      <a:lnTo>
                        <a:pt x="0" y="1798"/>
                      </a:lnTo>
                      <a:lnTo>
                        <a:pt x="79" y="1783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5" name="Line 225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963" y="1874"/>
                  <a:ext cx="0" cy="379"/>
                </a:xfrm>
                <a:prstGeom prst="line">
                  <a:avLst/>
                </a:prstGeom>
                <a:noFill/>
                <a:ln w="3175">
                  <a:solidFill>
                    <a:srgbClr val="80808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6" name="Freeform 226"/>
                <p:cNvSpPr>
                  <a:spLocks noChangeAspect="1"/>
                </p:cNvSpPr>
                <p:nvPr/>
              </p:nvSpPr>
              <p:spPr bwMode="auto">
                <a:xfrm>
                  <a:off x="4935" y="2052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37" name="Group 227"/>
                <p:cNvGrpSpPr>
                  <a:grpSpLocks noChangeAspect="1"/>
                </p:cNvGrpSpPr>
                <p:nvPr/>
              </p:nvGrpSpPr>
              <p:grpSpPr bwMode="auto">
                <a:xfrm>
                  <a:off x="4937" y="1909"/>
                  <a:ext cx="12" cy="128"/>
                  <a:chOff x="4081" y="611"/>
                  <a:chExt cx="12" cy="169"/>
                </a:xfrm>
              </p:grpSpPr>
              <p:sp>
                <p:nvSpPr>
                  <p:cNvPr id="451" name="Rectangle 22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3" y="611"/>
                    <a:ext cx="8" cy="169"/>
                  </a:xfrm>
                  <a:prstGeom prst="rect">
                    <a:avLst/>
                  </a:prstGeom>
                  <a:solidFill>
                    <a:srgbClr val="80808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2" name="Rectangle 22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1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3" name="Rectangle 23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28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4" name="Rectangle 23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41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5" name="Rectangle 23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53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6" name="Rectangle 23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66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7" name="Rectangle 23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79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8" name="Rectangle 23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92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9" name="Rectangle 23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0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60" name="Rectangle 23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18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61" name="Rectangle 23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30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62" name="Rectangle 23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42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63" name="Rectangle 24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55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64" name="Rectangle 24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67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8" name="Group 242"/>
                <p:cNvGrpSpPr>
                  <a:grpSpLocks noChangeAspect="1"/>
                </p:cNvGrpSpPr>
                <p:nvPr/>
              </p:nvGrpSpPr>
              <p:grpSpPr bwMode="auto">
                <a:xfrm>
                  <a:off x="4933" y="1882"/>
                  <a:ext cx="15" cy="10"/>
                  <a:chOff x="4077" y="587"/>
                  <a:chExt cx="15" cy="12"/>
                </a:xfrm>
              </p:grpSpPr>
              <p:sp>
                <p:nvSpPr>
                  <p:cNvPr id="447" name="Oval 24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587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48" name="Rectangle 24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587"/>
                    <a:ext cx="7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49" name="Oval 24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5" y="587"/>
                    <a:ext cx="7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50" name="Oval 24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8" y="588"/>
                    <a:ext cx="6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9" name="Group 247"/>
                <p:cNvGrpSpPr>
                  <a:grpSpLocks noChangeAspect="1"/>
                </p:cNvGrpSpPr>
                <p:nvPr/>
              </p:nvGrpSpPr>
              <p:grpSpPr bwMode="auto">
                <a:xfrm>
                  <a:off x="4932" y="2238"/>
                  <a:ext cx="14" cy="9"/>
                  <a:chOff x="4076" y="1093"/>
                  <a:chExt cx="14" cy="12"/>
                </a:xfrm>
              </p:grpSpPr>
              <p:sp>
                <p:nvSpPr>
                  <p:cNvPr id="443" name="Oval 24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6" y="1093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44" name="Rectangle 24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9" y="1093"/>
                    <a:ext cx="8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45" name="Oval 25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4" y="1093"/>
                    <a:ext cx="6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46" name="Oval 25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1094"/>
                    <a:ext cx="5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40" name="Freeform 252"/>
                <p:cNvSpPr>
                  <a:spLocks noChangeAspect="1"/>
                </p:cNvSpPr>
                <p:nvPr/>
              </p:nvSpPr>
              <p:spPr bwMode="auto">
                <a:xfrm>
                  <a:off x="4935" y="2094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1" name="Freeform 253"/>
                <p:cNvSpPr>
                  <a:spLocks noChangeAspect="1"/>
                </p:cNvSpPr>
                <p:nvPr/>
              </p:nvSpPr>
              <p:spPr bwMode="auto">
                <a:xfrm>
                  <a:off x="4935" y="2136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2" name="Freeform 254"/>
                <p:cNvSpPr>
                  <a:spLocks noChangeAspect="1"/>
                </p:cNvSpPr>
                <p:nvPr/>
              </p:nvSpPr>
              <p:spPr bwMode="auto">
                <a:xfrm>
                  <a:off x="4935" y="2178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6" name="Group 255"/>
              <p:cNvGrpSpPr>
                <a:grpSpLocks noChangeAspect="1"/>
              </p:cNvGrpSpPr>
              <p:nvPr/>
            </p:nvGrpSpPr>
            <p:grpSpPr bwMode="auto">
              <a:xfrm>
                <a:off x="4315" y="1888"/>
                <a:ext cx="39" cy="44"/>
                <a:chOff x="4171" y="864"/>
                <a:chExt cx="39" cy="44"/>
              </a:xfrm>
            </p:grpSpPr>
            <p:sp>
              <p:nvSpPr>
                <p:cNvPr id="430" name="Freeform 256"/>
                <p:cNvSpPr>
                  <a:spLocks noChangeAspect="1"/>
                </p:cNvSpPr>
                <p:nvPr/>
              </p:nvSpPr>
              <p:spPr bwMode="auto">
                <a:xfrm>
                  <a:off x="4171" y="864"/>
                  <a:ext cx="39" cy="44"/>
                </a:xfrm>
                <a:custGeom>
                  <a:avLst/>
                  <a:gdLst/>
                  <a:ahLst/>
                  <a:cxnLst>
                    <a:cxn ang="0">
                      <a:pos x="157" y="0"/>
                    </a:cxn>
                    <a:cxn ang="0">
                      <a:pos x="0" y="11"/>
                    </a:cxn>
                    <a:cxn ang="0">
                      <a:pos x="0" y="175"/>
                    </a:cxn>
                    <a:cxn ang="0">
                      <a:pos x="157" y="164"/>
                    </a:cxn>
                    <a:cxn ang="0">
                      <a:pos x="157" y="0"/>
                    </a:cxn>
                  </a:cxnLst>
                  <a:rect l="0" t="0" r="r" b="b"/>
                  <a:pathLst>
                    <a:path w="157" h="175">
                      <a:moveTo>
                        <a:pt x="157" y="0"/>
                      </a:moveTo>
                      <a:lnTo>
                        <a:pt x="0" y="11"/>
                      </a:lnTo>
                      <a:lnTo>
                        <a:pt x="0" y="175"/>
                      </a:lnTo>
                      <a:lnTo>
                        <a:pt x="157" y="164"/>
                      </a:lnTo>
                      <a:lnTo>
                        <a:pt x="157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1" name="Freeform 257"/>
                <p:cNvSpPr>
                  <a:spLocks noChangeAspect="1"/>
                </p:cNvSpPr>
                <p:nvPr/>
              </p:nvSpPr>
              <p:spPr bwMode="auto">
                <a:xfrm>
                  <a:off x="4179" y="869"/>
                  <a:ext cx="25" cy="33"/>
                </a:xfrm>
                <a:custGeom>
                  <a:avLst/>
                  <a:gdLst/>
                  <a:ahLst/>
                  <a:cxnLst>
                    <a:cxn ang="0">
                      <a:pos x="103" y="0"/>
                    </a:cxn>
                    <a:cxn ang="0">
                      <a:pos x="0" y="7"/>
                    </a:cxn>
                    <a:cxn ang="0">
                      <a:pos x="0" y="131"/>
                    </a:cxn>
                    <a:cxn ang="0">
                      <a:pos x="103" y="123"/>
                    </a:cxn>
                    <a:cxn ang="0">
                      <a:pos x="103" y="0"/>
                    </a:cxn>
                  </a:cxnLst>
                  <a:rect l="0" t="0" r="r" b="b"/>
                  <a:pathLst>
                    <a:path w="103" h="131">
                      <a:moveTo>
                        <a:pt x="103" y="0"/>
                      </a:moveTo>
                      <a:lnTo>
                        <a:pt x="0" y="7"/>
                      </a:lnTo>
                      <a:lnTo>
                        <a:pt x="0" y="131"/>
                      </a:lnTo>
                      <a:lnTo>
                        <a:pt x="103" y="123"/>
                      </a:lnTo>
                      <a:lnTo>
                        <a:pt x="103" y="0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2" name="Rectangle 258"/>
                <p:cNvSpPr>
                  <a:spLocks noChangeAspect="1" noChangeArrowheads="1"/>
                </p:cNvSpPr>
                <p:nvPr/>
              </p:nvSpPr>
              <p:spPr bwMode="auto">
                <a:xfrm>
                  <a:off x="4188" y="874"/>
                  <a:ext cx="7" cy="10"/>
                </a:xfrm>
                <a:prstGeom prst="rect">
                  <a:avLst/>
                </a:prstGeom>
                <a:solidFill>
                  <a:srgbClr val="40404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3" name="Rectangle 259"/>
                <p:cNvSpPr>
                  <a:spLocks noChangeAspect="1" noChangeArrowheads="1"/>
                </p:cNvSpPr>
                <p:nvPr/>
              </p:nvSpPr>
              <p:spPr bwMode="auto">
                <a:xfrm>
                  <a:off x="4189" y="888"/>
                  <a:ext cx="7" cy="9"/>
                </a:xfrm>
                <a:prstGeom prst="rect">
                  <a:avLst/>
                </a:prstGeom>
                <a:solidFill>
                  <a:srgbClr val="40404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7" name="Rectangle 260"/>
              <p:cNvSpPr>
                <a:spLocks noChangeAspect="1" noChangeArrowheads="1"/>
              </p:cNvSpPr>
              <p:nvPr/>
            </p:nvSpPr>
            <p:spPr bwMode="auto">
              <a:xfrm>
                <a:off x="4380" y="1862"/>
                <a:ext cx="424" cy="68"/>
              </a:xfrm>
              <a:prstGeom prst="rect">
                <a:avLst/>
              </a:prstGeom>
              <a:solidFill>
                <a:srgbClr val="5F5F5F"/>
              </a:solidFill>
              <a:ln w="9525">
                <a:solidFill>
                  <a:srgbClr val="5F5F5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88" name="Group 261"/>
              <p:cNvGrpSpPr>
                <a:grpSpLocks noChangeAspect="1"/>
              </p:cNvGrpSpPr>
              <p:nvPr/>
            </p:nvGrpSpPr>
            <p:grpSpPr bwMode="auto">
              <a:xfrm>
                <a:off x="4566" y="1286"/>
                <a:ext cx="294" cy="110"/>
                <a:chOff x="4436" y="576"/>
                <a:chExt cx="288" cy="108"/>
              </a:xfrm>
            </p:grpSpPr>
            <p:sp>
              <p:nvSpPr>
                <p:cNvPr id="425" name="Oval 262"/>
                <p:cNvSpPr>
                  <a:spLocks noChangeAspect="1" noChangeArrowheads="1"/>
                </p:cNvSpPr>
                <p:nvPr/>
              </p:nvSpPr>
              <p:spPr bwMode="auto">
                <a:xfrm>
                  <a:off x="4436" y="576"/>
                  <a:ext cx="288" cy="108"/>
                </a:xfrm>
                <a:prstGeom prst="ellipse">
                  <a:avLst/>
                </a:prstGeom>
                <a:solidFill>
                  <a:srgbClr val="333333"/>
                </a:solidFill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26" name="Oval 263"/>
                <p:cNvSpPr>
                  <a:spLocks noChangeAspect="1" noChangeArrowheads="1"/>
                </p:cNvSpPr>
                <p:nvPr/>
              </p:nvSpPr>
              <p:spPr bwMode="auto">
                <a:xfrm>
                  <a:off x="4463" y="591"/>
                  <a:ext cx="237" cy="77"/>
                </a:xfrm>
                <a:prstGeom prst="ellipse">
                  <a:avLst/>
                </a:prstGeom>
                <a:solidFill>
                  <a:srgbClr val="333333"/>
                </a:solidFill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27" name="Oval 264"/>
                <p:cNvSpPr>
                  <a:spLocks noChangeAspect="1" noChangeArrowheads="1"/>
                </p:cNvSpPr>
                <p:nvPr/>
              </p:nvSpPr>
              <p:spPr bwMode="auto">
                <a:xfrm>
                  <a:off x="4492" y="606"/>
                  <a:ext cx="183" cy="40"/>
                </a:xfrm>
                <a:prstGeom prst="ellipse">
                  <a:avLst/>
                </a:prstGeom>
                <a:solidFill>
                  <a:srgbClr val="333333"/>
                </a:solidFill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28" name="Line 265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542" y="579"/>
                  <a:ext cx="71" cy="105"/>
                </a:xfrm>
                <a:prstGeom prst="line">
                  <a:avLst/>
                </a:prstGeom>
                <a:noFill/>
                <a:ln w="6350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29" name="Line 266"/>
                <p:cNvSpPr>
                  <a:spLocks noChangeAspect="1" noChangeShapeType="1"/>
                </p:cNvSpPr>
                <p:nvPr/>
              </p:nvSpPr>
              <p:spPr bwMode="auto">
                <a:xfrm flipH="1" flipV="1">
                  <a:off x="4439" y="619"/>
                  <a:ext cx="284" cy="12"/>
                </a:xfrm>
                <a:prstGeom prst="line">
                  <a:avLst/>
                </a:prstGeom>
                <a:noFill/>
                <a:ln w="6350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89" name="Group 267"/>
              <p:cNvGrpSpPr>
                <a:grpSpLocks noChangeAspect="1"/>
              </p:cNvGrpSpPr>
              <p:nvPr/>
            </p:nvGrpSpPr>
            <p:grpSpPr bwMode="auto">
              <a:xfrm>
                <a:off x="4827" y="1570"/>
                <a:ext cx="31" cy="379"/>
                <a:chOff x="4932" y="1874"/>
                <a:chExt cx="31" cy="379"/>
              </a:xfrm>
            </p:grpSpPr>
            <p:sp>
              <p:nvSpPr>
                <p:cNvPr id="394" name="Freeform 268"/>
                <p:cNvSpPr>
                  <a:spLocks noChangeAspect="1"/>
                </p:cNvSpPr>
                <p:nvPr/>
              </p:nvSpPr>
              <p:spPr bwMode="auto">
                <a:xfrm>
                  <a:off x="4932" y="1903"/>
                  <a:ext cx="20" cy="317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7"/>
                    </a:cxn>
                    <a:cxn ang="0">
                      <a:pos x="0" y="1798"/>
                    </a:cxn>
                    <a:cxn ang="0">
                      <a:pos x="79" y="1783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80" h="1798">
                      <a:moveTo>
                        <a:pt x="80" y="0"/>
                      </a:moveTo>
                      <a:lnTo>
                        <a:pt x="0" y="7"/>
                      </a:lnTo>
                      <a:lnTo>
                        <a:pt x="0" y="1798"/>
                      </a:lnTo>
                      <a:lnTo>
                        <a:pt x="79" y="1783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95" name="Line 269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4963" y="1874"/>
                  <a:ext cx="0" cy="379"/>
                </a:xfrm>
                <a:prstGeom prst="line">
                  <a:avLst/>
                </a:prstGeom>
                <a:noFill/>
                <a:ln w="3175">
                  <a:solidFill>
                    <a:srgbClr val="80808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96" name="Freeform 270"/>
                <p:cNvSpPr>
                  <a:spLocks noChangeAspect="1"/>
                </p:cNvSpPr>
                <p:nvPr/>
              </p:nvSpPr>
              <p:spPr bwMode="auto">
                <a:xfrm>
                  <a:off x="4935" y="2052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97" name="Group 271"/>
                <p:cNvGrpSpPr>
                  <a:grpSpLocks noChangeAspect="1"/>
                </p:cNvGrpSpPr>
                <p:nvPr/>
              </p:nvGrpSpPr>
              <p:grpSpPr bwMode="auto">
                <a:xfrm>
                  <a:off x="4937" y="1909"/>
                  <a:ext cx="12" cy="128"/>
                  <a:chOff x="4081" y="611"/>
                  <a:chExt cx="12" cy="169"/>
                </a:xfrm>
              </p:grpSpPr>
              <p:sp>
                <p:nvSpPr>
                  <p:cNvPr id="411" name="Rectangle 27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3" y="611"/>
                    <a:ext cx="8" cy="169"/>
                  </a:xfrm>
                  <a:prstGeom prst="rect">
                    <a:avLst/>
                  </a:prstGeom>
                  <a:solidFill>
                    <a:srgbClr val="80808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2" name="Rectangle 27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1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3" name="Rectangle 27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28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4" name="Rectangle 27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41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5" name="Rectangle 27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53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6" name="Rectangle 27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66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7" name="Rectangle 27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79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8" name="Rectangle 27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692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9" name="Rectangle 28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05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20" name="Rectangle 28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18"/>
                    <a:ext cx="12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21" name="Rectangle 28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30"/>
                    <a:ext cx="12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22" name="Rectangle 28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42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23" name="Rectangle 28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55"/>
                    <a:ext cx="11" cy="7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24" name="Rectangle 28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767"/>
                    <a:ext cx="11" cy="8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8" name="Group 286"/>
                <p:cNvGrpSpPr>
                  <a:grpSpLocks noChangeAspect="1"/>
                </p:cNvGrpSpPr>
                <p:nvPr/>
              </p:nvGrpSpPr>
              <p:grpSpPr bwMode="auto">
                <a:xfrm>
                  <a:off x="4933" y="1882"/>
                  <a:ext cx="15" cy="10"/>
                  <a:chOff x="4077" y="587"/>
                  <a:chExt cx="15" cy="12"/>
                </a:xfrm>
              </p:grpSpPr>
              <p:sp>
                <p:nvSpPr>
                  <p:cNvPr id="407" name="Oval 28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587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08" name="Rectangle 28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1" y="587"/>
                    <a:ext cx="7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09" name="Oval 28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5" y="587"/>
                    <a:ext cx="7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0" name="Oval 29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8" y="588"/>
                    <a:ext cx="6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9" name="Group 291"/>
                <p:cNvGrpSpPr>
                  <a:grpSpLocks noChangeAspect="1"/>
                </p:cNvGrpSpPr>
                <p:nvPr/>
              </p:nvGrpSpPr>
              <p:grpSpPr bwMode="auto">
                <a:xfrm>
                  <a:off x="4932" y="2238"/>
                  <a:ext cx="14" cy="9"/>
                  <a:chOff x="4076" y="1093"/>
                  <a:chExt cx="14" cy="12"/>
                </a:xfrm>
              </p:grpSpPr>
              <p:sp>
                <p:nvSpPr>
                  <p:cNvPr id="403" name="Oval 29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6" y="1093"/>
                    <a:ext cx="6" cy="12"/>
                  </a:xfrm>
                  <a:prstGeom prst="ellipse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04" name="Rectangle 29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9" y="1093"/>
                    <a:ext cx="8" cy="12"/>
                  </a:xfrm>
                  <a:prstGeom prst="rect">
                    <a:avLst/>
                  </a:prstGeom>
                  <a:solidFill>
                    <a:srgbClr val="E0E0E0"/>
                  </a:solidFill>
                  <a:ln w="3175">
                    <a:solidFill>
                      <a:srgbClr val="80808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05" name="Oval 29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84" y="1093"/>
                    <a:ext cx="6" cy="12"/>
                  </a:xfrm>
                  <a:prstGeom prst="ellipse">
                    <a:avLst/>
                  </a:prstGeom>
                  <a:solidFill>
                    <a:srgbClr val="A0A0A0"/>
                  </a:solidFill>
                  <a:ln w="3175">
                    <a:solidFill>
                      <a:srgbClr val="808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06" name="Oval 29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77" y="1094"/>
                    <a:ext cx="5" cy="11"/>
                  </a:xfrm>
                  <a:prstGeom prst="ellipse">
                    <a:avLst/>
                  </a:prstGeom>
                  <a:solidFill>
                    <a:srgbClr val="E0E0E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00" name="Freeform 296"/>
                <p:cNvSpPr>
                  <a:spLocks noChangeAspect="1"/>
                </p:cNvSpPr>
                <p:nvPr/>
              </p:nvSpPr>
              <p:spPr bwMode="auto">
                <a:xfrm>
                  <a:off x="4935" y="2094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01" name="Freeform 297"/>
                <p:cNvSpPr>
                  <a:spLocks noChangeAspect="1"/>
                </p:cNvSpPr>
                <p:nvPr/>
              </p:nvSpPr>
              <p:spPr bwMode="auto">
                <a:xfrm>
                  <a:off x="4935" y="2136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02" name="Freeform 298"/>
                <p:cNvSpPr>
                  <a:spLocks noChangeAspect="1"/>
                </p:cNvSpPr>
                <p:nvPr/>
              </p:nvSpPr>
              <p:spPr bwMode="auto">
                <a:xfrm>
                  <a:off x="4935" y="2178"/>
                  <a:ext cx="14" cy="29"/>
                </a:xfrm>
                <a:custGeom>
                  <a:avLst/>
                  <a:gdLst/>
                  <a:ahLst/>
                  <a:cxnLst>
                    <a:cxn ang="0">
                      <a:pos x="55" y="0"/>
                    </a:cxn>
                    <a:cxn ang="0">
                      <a:pos x="1" y="0"/>
                    </a:cxn>
                    <a:cxn ang="0">
                      <a:pos x="0" y="981"/>
                    </a:cxn>
                    <a:cxn ang="0">
                      <a:pos x="54" y="971"/>
                    </a:cxn>
                    <a:cxn ang="0">
                      <a:pos x="55" y="0"/>
                    </a:cxn>
                  </a:cxnLst>
                  <a:rect l="0" t="0" r="r" b="b"/>
                  <a:pathLst>
                    <a:path w="55" h="981">
                      <a:moveTo>
                        <a:pt x="55" y="0"/>
                      </a:moveTo>
                      <a:lnTo>
                        <a:pt x="1" y="0"/>
                      </a:lnTo>
                      <a:lnTo>
                        <a:pt x="0" y="981"/>
                      </a:lnTo>
                      <a:lnTo>
                        <a:pt x="54" y="971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 w="3175">
                  <a:solidFill>
                    <a:srgbClr val="8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90" name="Oval 299"/>
              <p:cNvSpPr>
                <a:spLocks noChangeAspect="1" noChangeArrowheads="1"/>
              </p:cNvSpPr>
              <p:nvPr/>
            </p:nvSpPr>
            <p:spPr bwMode="auto">
              <a:xfrm>
                <a:off x="4300" y="1586"/>
                <a:ext cx="23" cy="23"/>
              </a:xfrm>
              <a:prstGeom prst="ellipse">
                <a:avLst/>
              </a:prstGeom>
              <a:solidFill>
                <a:srgbClr val="33CC33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1" name="Oval 300"/>
              <p:cNvSpPr>
                <a:spLocks noChangeAspect="1" noChangeArrowheads="1"/>
              </p:cNvSpPr>
              <p:nvPr/>
            </p:nvSpPr>
            <p:spPr bwMode="auto">
              <a:xfrm>
                <a:off x="4340" y="1586"/>
                <a:ext cx="23" cy="23"/>
              </a:xfrm>
              <a:prstGeom prst="ellipse">
                <a:avLst/>
              </a:prstGeom>
              <a:solidFill>
                <a:srgbClr val="FFFF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2" name="Oval 301"/>
              <p:cNvSpPr>
                <a:spLocks noChangeAspect="1" noChangeArrowheads="1"/>
              </p:cNvSpPr>
              <p:nvPr/>
            </p:nvSpPr>
            <p:spPr bwMode="auto">
              <a:xfrm>
                <a:off x="4380" y="1586"/>
                <a:ext cx="23" cy="23"/>
              </a:xfrm>
              <a:prstGeom prst="ellipse">
                <a:avLst/>
              </a:prstGeom>
              <a:solidFill>
                <a:srgbClr val="FFFF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3" name="Oval 302"/>
              <p:cNvSpPr>
                <a:spLocks noChangeAspect="1" noChangeArrowheads="1"/>
              </p:cNvSpPr>
              <p:nvPr/>
            </p:nvSpPr>
            <p:spPr bwMode="auto">
              <a:xfrm>
                <a:off x="4420" y="1586"/>
                <a:ext cx="23" cy="23"/>
              </a:xfrm>
              <a:prstGeom prst="ellipse">
                <a:avLst/>
              </a:prstGeom>
              <a:solidFill>
                <a:srgbClr val="33CC33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17" name="Line 304"/>
            <p:cNvSpPr>
              <a:spLocks noChangeShapeType="1"/>
            </p:cNvSpPr>
            <p:nvPr/>
          </p:nvSpPr>
          <p:spPr bwMode="auto">
            <a:xfrm>
              <a:off x="3657600" y="4140200"/>
              <a:ext cx="228600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med"/>
              <a:tailEnd type="none" w="sm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8" name="Rectangle 21"/>
            <p:cNvSpPr>
              <a:spLocks noChangeArrowheads="1"/>
            </p:cNvSpPr>
            <p:nvPr/>
          </p:nvSpPr>
          <p:spPr bwMode="auto">
            <a:xfrm>
              <a:off x="1828800" y="3581400"/>
              <a:ext cx="2743200" cy="1042988"/>
            </a:xfrm>
            <a:prstGeom prst="rect">
              <a:avLst/>
            </a:prstGeom>
            <a:noFill/>
            <a:ln w="6350">
              <a:solidFill>
                <a:schemeClr val="tx2"/>
              </a:solidFill>
              <a:miter lim="800000"/>
              <a:headEnd/>
              <a:tailEnd/>
            </a:ln>
            <a:effectLst>
              <a:prstShdw prst="shdw17" dist="17961" dir="2700000">
                <a:schemeClr val="tx2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20" name="Rectangle 19"/>
          <p:cNvSpPr>
            <a:spLocks noChangeArrowheads="1"/>
          </p:cNvSpPr>
          <p:nvPr/>
        </p:nvSpPr>
        <p:spPr bwMode="auto">
          <a:xfrm>
            <a:off x="4470400" y="4564063"/>
            <a:ext cx="109855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Arial" charset="0"/>
              </a:rPr>
              <a:t>Iridium Gateway</a:t>
            </a:r>
            <a:endParaRPr lang="en-US" sz="1200">
              <a:latin typeface="Symbol" pitchFamily="18" charset="2"/>
            </a:endParaRPr>
          </a:p>
        </p:txBody>
      </p:sp>
      <p:pic>
        <p:nvPicPr>
          <p:cNvPr id="38914" name="Picture 2" descr="http://www.skycallcommunications.com/images/Iridium%209555sm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30503" y="4482748"/>
            <a:ext cx="296697" cy="79727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16" name="Rectangle 303"/>
          <p:cNvSpPr>
            <a:spLocks noChangeArrowheads="1"/>
          </p:cNvSpPr>
          <p:nvPr/>
        </p:nvSpPr>
        <p:spPr bwMode="auto">
          <a:xfrm>
            <a:off x="5080000" y="5598726"/>
            <a:ext cx="339838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900" dirty="0" smtClean="0">
                <a:solidFill>
                  <a:srgbClr val="000000"/>
                </a:solidFill>
                <a:latin typeface="Arial" charset="0"/>
              </a:rPr>
              <a:t>Switch</a:t>
            </a:r>
            <a:endParaRPr lang="en-US" dirty="0">
              <a:latin typeface="Symbol" pitchFamily="18" charset="2"/>
            </a:endParaRPr>
          </a:p>
        </p:txBody>
      </p:sp>
      <p:sp>
        <p:nvSpPr>
          <p:cNvPr id="317" name="Rectangle 316"/>
          <p:cNvSpPr/>
          <p:nvPr/>
        </p:nvSpPr>
        <p:spPr>
          <a:xfrm>
            <a:off x="508000" y="4594225"/>
            <a:ext cx="762000" cy="36834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 smtClean="0"/>
              <a:t>Direct Internet 3 Software</a:t>
            </a:r>
            <a:endParaRPr lang="en-US" sz="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Direct Internet 3 acceleration work?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8001000" cy="25146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Direct Internet 3 uses Slipstream technology</a:t>
            </a:r>
          </a:p>
          <a:p>
            <a:r>
              <a:rPr lang="en-US" dirty="0" smtClean="0"/>
              <a:t>SlipStream uses patented acceleration, compression and network optimization to enhance the online experience for dial-up while significantly reducing bandwidth requirements. </a:t>
            </a:r>
          </a:p>
          <a:p>
            <a:r>
              <a:rPr lang="en-US" dirty="0" smtClean="0"/>
              <a:t>SlipStream uses adaptive data compression, combined with caching and network optimization, to streamline text, graphics, Flash and Web-based emails, including attachments. </a:t>
            </a:r>
          </a:p>
          <a:p>
            <a:r>
              <a:rPr lang="en-US" dirty="0" smtClean="0"/>
              <a:t>SlipStream technology features industry-leading loss and lossless compression algorithms, achieving compression of HTML and XML of up to 50 times.</a:t>
            </a:r>
          </a:p>
          <a:p>
            <a:endParaRPr lang="en-US" dirty="0"/>
          </a:p>
        </p:txBody>
      </p:sp>
      <p:pic>
        <p:nvPicPr>
          <p:cNvPr id="2050" name="Picture 2" descr="http://www.slipstream.com/assets/images/our_technology/engine%20integration_e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733800"/>
            <a:ext cx="6656290" cy="20574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Internet 3 speed vs. standard dial-up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8001000" cy="2514600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AppLabs</a:t>
            </a:r>
            <a:r>
              <a:rPr lang="en-US" dirty="0" smtClean="0"/>
              <a:t> Technologies, an </a:t>
            </a:r>
            <a:r>
              <a:rPr lang="en-US" dirty="0" err="1" smtClean="0"/>
              <a:t>independant</a:t>
            </a:r>
            <a:r>
              <a:rPr lang="en-US" dirty="0" smtClean="0"/>
              <a:t> lab, compared the Web browsing acceleration performance of SlipStream over dial up Internet access to that of standard Web browsing over non-accelerated dial up Internet access. </a:t>
            </a:r>
          </a:p>
          <a:p>
            <a:r>
              <a:rPr lang="en-US" dirty="0" smtClean="0"/>
              <a:t>The results indicate that for dial up Internet access significantly improved the time to deliver Web pages over the Internet when compared to non-accelerated browsing:</a:t>
            </a:r>
          </a:p>
          <a:p>
            <a:r>
              <a:rPr lang="en-US" dirty="0" smtClean="0"/>
              <a:t>Average acceleration gain of 5.45x (faster)</a:t>
            </a:r>
          </a:p>
          <a:p>
            <a:r>
              <a:rPr lang="en-US" dirty="0" smtClean="0"/>
              <a:t>On Iridium, this increases the effective data speeds from 2.4kbps to 13kbps</a:t>
            </a:r>
          </a:p>
          <a:p>
            <a:endParaRPr lang="en-US" dirty="0"/>
          </a:p>
        </p:txBody>
      </p:sp>
      <p:pic>
        <p:nvPicPr>
          <p:cNvPr id="58370" name="Picture 2" descr="http://www.slipstream.com/assets/images/our_technology/applab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3733800"/>
            <a:ext cx="3048000" cy="251655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Advantages over Direct Internet 2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3"/>
          </p:nvPr>
        </p:nvGraphicFramePr>
        <p:xfrm>
          <a:off x="457200" y="1295401"/>
          <a:ext cx="8229600" cy="4800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  <a:gridCol w="1752600"/>
                <a:gridCol w="2209800"/>
                <a:gridCol w="2057400"/>
              </a:tblGrid>
              <a:tr h="6935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Direct Internet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Direct Internet 3</a:t>
                      </a:r>
                      <a:endParaRPr lang="en-US" dirty="0"/>
                    </a:p>
                  </a:txBody>
                  <a:tcPr/>
                </a:tc>
              </a:tr>
              <a:tr h="693539">
                <a:tc>
                  <a:txBody>
                    <a:bodyPr/>
                    <a:lstStyle/>
                    <a:p>
                      <a:r>
                        <a:rPr lang="en-US" b="1" dirty="0" smtClean="0"/>
                        <a:t>Operating Systems Support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46850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Windows</a:t>
                      </a:r>
                      <a:r>
                        <a:rPr lang="en-US" sz="1600" baseline="0" dirty="0" smtClean="0"/>
                        <a:t> XP</a:t>
                      </a:r>
                      <a:r>
                        <a:rPr lang="en-US" sz="1600" baseline="30000" dirty="0" smtClean="0"/>
                        <a:t>®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4764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Windows Vista</a:t>
                      </a:r>
                      <a:r>
                        <a:rPr lang="en-US" sz="1600" baseline="30000" dirty="0" smtClean="0"/>
                        <a:t>®</a:t>
                      </a:r>
                      <a:r>
                        <a:rPr lang="en-US" sz="1600" baseline="0" dirty="0" smtClean="0"/>
                        <a:t> 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9701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Windows 7</a:t>
                      </a:r>
                      <a:r>
                        <a:rPr lang="en-US" sz="1600" baseline="30000" dirty="0" smtClean="0"/>
                        <a:t>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4002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Mac</a:t>
                      </a:r>
                      <a:r>
                        <a:rPr lang="en-US" sz="1600" baseline="0" dirty="0" smtClean="0"/>
                        <a:t> OS</a:t>
                      </a:r>
                      <a:r>
                        <a:rPr lang="en-US" sz="1600" baseline="30000" dirty="0" smtClean="0"/>
                        <a:t>®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68452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Easier</a:t>
                      </a:r>
                      <a:r>
                        <a:rPr lang="en-US" b="1" baseline="0" dirty="0" smtClean="0"/>
                        <a:t> Installation Process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98684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Slipstream</a:t>
                      </a:r>
                      <a:r>
                        <a:rPr lang="en-US" b="1" baseline="0" dirty="0" smtClean="0"/>
                        <a:t> SP6.0 Software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 descr="C:\Users\velarde_p\AppData\Local\Microsoft\Windows\Temporary Internet Files\Content.IE5\04NX1XJG\MC90044131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2667000"/>
            <a:ext cx="457200" cy="457200"/>
          </a:xfrm>
          <a:prstGeom prst="rect">
            <a:avLst/>
          </a:prstGeom>
          <a:noFill/>
        </p:spPr>
      </p:pic>
      <p:pic>
        <p:nvPicPr>
          <p:cNvPr id="15" name="Picture 2" descr="C:\Users\velarde_p\AppData\Local\Microsoft\Windows\Temporary Internet Files\Content.IE5\04NX1XJG\MC90044131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2667000"/>
            <a:ext cx="457200" cy="457200"/>
          </a:xfrm>
          <a:prstGeom prst="rect">
            <a:avLst/>
          </a:prstGeom>
          <a:noFill/>
        </p:spPr>
      </p:pic>
      <p:pic>
        <p:nvPicPr>
          <p:cNvPr id="16" name="Picture 2" descr="C:\Users\velarde_p\AppData\Local\Microsoft\Windows\Temporary Internet Files\Content.IE5\04NX1XJG\MC90044131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3124200"/>
            <a:ext cx="457200" cy="457200"/>
          </a:xfrm>
          <a:prstGeom prst="rect">
            <a:avLst/>
          </a:prstGeom>
          <a:noFill/>
        </p:spPr>
      </p:pic>
      <p:pic>
        <p:nvPicPr>
          <p:cNvPr id="21" name="Picture 2" descr="C:\Users\velarde_p\AppData\Local\Microsoft\Windows\Temporary Internet Files\Content.IE5\04NX1XJG\MC90044131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3581400"/>
            <a:ext cx="457200" cy="457200"/>
          </a:xfrm>
          <a:prstGeom prst="rect">
            <a:avLst/>
          </a:prstGeom>
          <a:noFill/>
        </p:spPr>
      </p:pic>
      <p:pic>
        <p:nvPicPr>
          <p:cNvPr id="24" name="Picture 2" descr="C:\Users\velarde_p\AppData\Local\Microsoft\Windows\Temporary Internet Files\Content.IE5\04NX1XJG\MC90044131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3962400"/>
            <a:ext cx="457200" cy="457200"/>
          </a:xfrm>
          <a:prstGeom prst="rect">
            <a:avLst/>
          </a:prstGeom>
          <a:noFill/>
        </p:spPr>
      </p:pic>
      <p:pic>
        <p:nvPicPr>
          <p:cNvPr id="25" name="Picture 2" descr="C:\Users\velarde_p\AppData\Local\Microsoft\Windows\Temporary Internet Files\Content.IE5\04NX1XJG\MC90044131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4495800"/>
            <a:ext cx="457200" cy="457200"/>
          </a:xfrm>
          <a:prstGeom prst="rect">
            <a:avLst/>
          </a:prstGeom>
          <a:noFill/>
        </p:spPr>
      </p:pic>
      <p:pic>
        <p:nvPicPr>
          <p:cNvPr id="26" name="Picture 2" descr="C:\Users\velarde_p\AppData\Local\Microsoft\Windows\Temporary Internet Files\Content.IE5\04NX1XJG\MC90044131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5334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Direct Internet 3 Accelerate?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half" idx="1"/>
          </p:nvPr>
        </p:nvGraphicFramePr>
        <p:xfrm>
          <a:off x="457200" y="1686560"/>
          <a:ext cx="3657600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ACCELERATES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Web</a:t>
                      </a:r>
                      <a:r>
                        <a:rPr lang="en-US" b="1" baseline="0" dirty="0" smtClean="0"/>
                        <a:t> Pages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/>
                        <a:t>Text, HTML,</a:t>
                      </a:r>
                      <a:r>
                        <a:rPr lang="en-US" sz="1400" b="0" baseline="0" dirty="0" smtClean="0"/>
                        <a:t> XML, </a:t>
                      </a:r>
                      <a:r>
                        <a:rPr lang="en-US" sz="1400" b="0" baseline="0" dirty="0" err="1" smtClean="0"/>
                        <a:t>JavaScripts</a:t>
                      </a:r>
                      <a:r>
                        <a:rPr lang="en-US" sz="1400" b="0" baseline="0" dirty="0" smtClean="0"/>
                        <a:t>, Style Sheets and Flash Content</a:t>
                      </a:r>
                      <a:endParaRPr lang="en-US" sz="1400" b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Graphics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/>
                        <a:t>JPEG, GIF and PNG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Email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/>
                        <a:t>POP3, IMAP</a:t>
                      </a:r>
                      <a:r>
                        <a:rPr lang="en-US" sz="1400" b="0" baseline="0" dirty="0" smtClean="0"/>
                        <a:t> and</a:t>
                      </a:r>
                      <a:r>
                        <a:rPr lang="en-US" sz="1400" b="0" dirty="0" smtClean="0"/>
                        <a:t> SMTP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FTP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Content Placeholder 9"/>
          <p:cNvGraphicFramePr>
            <a:graphicFrameLocks noGrp="1"/>
          </p:cNvGraphicFramePr>
          <p:nvPr>
            <p:ph sz="half" idx="2"/>
          </p:nvPr>
        </p:nvGraphicFramePr>
        <p:xfrm>
          <a:off x="4648200" y="1686560"/>
          <a:ext cx="4038600" cy="25958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38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DOES NOT ACCELERATE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Secure</a:t>
                      </a:r>
                      <a:r>
                        <a:rPr lang="en-US" b="1" baseline="0" dirty="0" smtClean="0"/>
                        <a:t> Web Sites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 smtClean="0"/>
                        <a:t>HTTPS sites (e.g., Online banking)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Streaming Media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Audio</a:t>
                      </a:r>
                      <a:r>
                        <a:rPr lang="en-US" sz="1400" baseline="0" dirty="0" smtClean="0"/>
                        <a:t> or Video Streams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Non-FTP File Downloads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 smtClean="0"/>
                        <a:t>Music, Digital Photos or File Attachments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4876800" y="1524000"/>
            <a:ext cx="3124200" cy="46024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1219200" y="1524000"/>
            <a:ext cx="3124200" cy="46024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Compatible Iridium Satellite Devices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1C31-4BAD-4447-BC3C-EC29D5C9F66F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219200" y="1154668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Data Capable Handsets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876800" y="1143000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Satellite Transceivers</a:t>
            </a:r>
            <a:endParaRPr lang="en-US" dirty="0"/>
          </a:p>
        </p:txBody>
      </p:sp>
      <p:pic>
        <p:nvPicPr>
          <p:cNvPr id="12" name="Picture 11" descr="9505A_center_anten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099" y="1752600"/>
            <a:ext cx="1154501" cy="1783080"/>
          </a:xfrm>
          <a:prstGeom prst="rect">
            <a:avLst/>
          </a:prstGeom>
        </p:spPr>
      </p:pic>
      <p:pic>
        <p:nvPicPr>
          <p:cNvPr id="13" name="Picture 12" descr="9555_cent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327" y="4081343"/>
            <a:ext cx="809731" cy="1554480"/>
          </a:xfrm>
          <a:prstGeom prst="rect">
            <a:avLst/>
          </a:prstGeom>
        </p:spPr>
      </p:pic>
      <p:pic>
        <p:nvPicPr>
          <p:cNvPr id="16" name="Picture 15" descr="9522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400" y="2664023"/>
            <a:ext cx="2495550" cy="18288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91150" y="4188023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9522B</a:t>
            </a:r>
            <a:endParaRPr 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838200" y="3535680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9505A</a:t>
            </a:r>
            <a:endParaRPr 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2438400" y="5635823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9555</a:t>
            </a:r>
            <a:endParaRPr 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Supported Web Browsers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912812" y="4029075"/>
            <a:ext cx="3430588" cy="639762"/>
          </a:xfrm>
        </p:spPr>
        <p:txBody>
          <a:bodyPr/>
          <a:lstStyle/>
          <a:p>
            <a:r>
              <a:rPr lang="en-US" dirty="0" smtClean="0"/>
              <a:t>Internet Explorer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912812" y="4678362"/>
            <a:ext cx="3430588" cy="503238"/>
          </a:xfrm>
        </p:spPr>
        <p:txBody>
          <a:bodyPr/>
          <a:lstStyle/>
          <a:p>
            <a:r>
              <a:rPr lang="en-US" dirty="0" smtClean="0"/>
              <a:t>Versions 5.0 or later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5330825" y="4038600"/>
            <a:ext cx="3432175" cy="639762"/>
          </a:xfrm>
        </p:spPr>
        <p:txBody>
          <a:bodyPr/>
          <a:lstStyle/>
          <a:p>
            <a:r>
              <a:rPr lang="en-US" dirty="0" smtClean="0"/>
              <a:t>Mozilla Firefox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4"/>
          </p:nvPr>
        </p:nvSpPr>
        <p:spPr>
          <a:xfrm>
            <a:off x="5330825" y="4678362"/>
            <a:ext cx="3432175" cy="503238"/>
          </a:xfrm>
        </p:spPr>
        <p:txBody>
          <a:bodyPr/>
          <a:lstStyle/>
          <a:p>
            <a:r>
              <a:rPr lang="en-US" dirty="0" smtClean="0"/>
              <a:t>Versions 1.5 or later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08D87-11E8-FE45-BEED-CDC5B660B9EC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6" name="Picture 15" descr="ie_lo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798" y="1905000"/>
            <a:ext cx="2143125" cy="2143125"/>
          </a:xfrm>
          <a:prstGeom prst="rect">
            <a:avLst/>
          </a:prstGeom>
        </p:spPr>
      </p:pic>
      <p:pic>
        <p:nvPicPr>
          <p:cNvPr id="17" name="Picture 16" descr="firefox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2524" y="2105025"/>
            <a:ext cx="2012676" cy="193357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Web Page Image Loading Differences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Direct Internet 2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sz="half" idx="2"/>
          </p:nvPr>
        </p:nvSpPr>
        <p:spPr>
          <a:xfrm>
            <a:off x="457200" y="1858962"/>
            <a:ext cx="4040188" cy="1265238"/>
          </a:xfrm>
        </p:spPr>
        <p:txBody>
          <a:bodyPr/>
          <a:lstStyle/>
          <a:p>
            <a:r>
              <a:rPr lang="en-US" dirty="0" smtClean="0"/>
              <a:t>Images load in their final resolution quality before usable web page becomes available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Direct Internet 3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4"/>
          </p:nvPr>
        </p:nvSpPr>
        <p:spPr>
          <a:xfrm>
            <a:off x="4645025" y="1858962"/>
            <a:ext cx="4041775" cy="1265238"/>
          </a:xfrm>
        </p:spPr>
        <p:txBody>
          <a:bodyPr/>
          <a:lstStyle/>
          <a:p>
            <a:r>
              <a:rPr lang="en-US" dirty="0" smtClean="0"/>
              <a:t>Images load in low resolution first then progressively reach final resolution quality as you continue viewing the usable web page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816A-8B9B-A64E-8B41-4E2A021E059F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5" name="Picture 14" descr="adventureguy2_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8725" y="4943475"/>
            <a:ext cx="1666875" cy="1076325"/>
          </a:xfrm>
          <a:prstGeom prst="rect">
            <a:avLst/>
          </a:prstGeom>
        </p:spPr>
      </p:pic>
      <p:pic>
        <p:nvPicPr>
          <p:cNvPr id="22" name="Picture 21" descr="adventureguy2_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3048000"/>
            <a:ext cx="1666875" cy="107632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934200" y="34290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Low Resolution</a:t>
            </a:r>
            <a:endParaRPr lang="en-US" sz="1600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6934200" y="5130225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Final Resolution</a:t>
            </a:r>
            <a:endParaRPr lang="en-US" sz="1600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2667000" y="34290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Final Resolution</a:t>
            </a:r>
            <a:endParaRPr lang="en-US" sz="1600" i="1" dirty="0"/>
          </a:p>
        </p:txBody>
      </p:sp>
      <p:sp>
        <p:nvSpPr>
          <p:cNvPr id="29" name="Down Arrow 28"/>
          <p:cNvSpPr/>
          <p:nvPr/>
        </p:nvSpPr>
        <p:spPr>
          <a:xfrm>
            <a:off x="5791200" y="4191000"/>
            <a:ext cx="228600" cy="75247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adventureguy2_low_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8725" y="3124200"/>
            <a:ext cx="1664208" cy="109686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/>
          <p:cNvCxnSpPr/>
          <p:nvPr/>
        </p:nvCxnSpPr>
        <p:spPr>
          <a:xfrm>
            <a:off x="685800" y="6019800"/>
            <a:ext cx="8001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-189706" y="5142706"/>
            <a:ext cx="1749424" cy="1588"/>
          </a:xfrm>
          <a:prstGeom prst="line">
            <a:avLst/>
          </a:prstGeom>
          <a:ln w="38100">
            <a:solidFill>
              <a:srgbClr val="7030A0"/>
            </a:solidFill>
            <a:prstDash val="solid"/>
            <a:headEnd type="triangl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Direct Internet 2 – HTTP Requests Sent Sequentially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0" name="Picture 2" descr="C:\Users\velarde_p\AppData\Local\Microsoft\Windows\Temporary Internet Files\Content.IE5\7K8TWQWA\MC90043484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57650" y="1409700"/>
            <a:ext cx="1028700" cy="1028700"/>
          </a:xfrm>
          <a:prstGeom prst="rect">
            <a:avLst/>
          </a:prstGeom>
          <a:noFill/>
        </p:spPr>
      </p:pic>
      <p:grpSp>
        <p:nvGrpSpPr>
          <p:cNvPr id="11" name="Group 10"/>
          <p:cNvGrpSpPr/>
          <p:nvPr/>
        </p:nvGrpSpPr>
        <p:grpSpPr>
          <a:xfrm>
            <a:off x="3759200" y="4536723"/>
            <a:ext cx="1270000" cy="1406877"/>
            <a:chOff x="482600" y="2860323"/>
            <a:chExt cx="1270000" cy="1406877"/>
          </a:xfrm>
        </p:grpSpPr>
        <p:pic>
          <p:nvPicPr>
            <p:cNvPr id="8" name="Picture 3" descr="C:\Users\velarde_p\AppData\Local\Microsoft\Windows\Temporary Internet Files\Content.IE5\7K8TWQWA\MP900316352[1]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82600" y="3352800"/>
              <a:ext cx="1270000" cy="914400"/>
            </a:xfrm>
            <a:prstGeom prst="rect">
              <a:avLst/>
            </a:prstGeom>
            <a:noFill/>
          </p:spPr>
        </p:pic>
        <p:pic>
          <p:nvPicPr>
            <p:cNvPr id="9" name="Picture 8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538287" y="2860323"/>
              <a:ext cx="138113" cy="755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Freeform 9"/>
            <p:cNvSpPr/>
            <p:nvPr/>
          </p:nvSpPr>
          <p:spPr>
            <a:xfrm>
              <a:off x="1364776" y="3603009"/>
              <a:ext cx="269378" cy="232012"/>
            </a:xfrm>
            <a:custGeom>
              <a:avLst/>
              <a:gdLst>
                <a:gd name="connsiteX0" fmla="*/ 0 w 269378"/>
                <a:gd name="connsiteY0" fmla="*/ 232012 h 232012"/>
                <a:gd name="connsiteX1" fmla="*/ 191069 w 269378"/>
                <a:gd name="connsiteY1" fmla="*/ 204716 h 232012"/>
                <a:gd name="connsiteX2" fmla="*/ 232012 w 269378"/>
                <a:gd name="connsiteY2" fmla="*/ 177421 h 232012"/>
                <a:gd name="connsiteX3" fmla="*/ 259308 w 269378"/>
                <a:gd name="connsiteY3" fmla="*/ 0 h 232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9378" h="232012">
                  <a:moveTo>
                    <a:pt x="0" y="232012"/>
                  </a:moveTo>
                  <a:cubicBezTo>
                    <a:pt x="38359" y="228525"/>
                    <a:pt x="138557" y="230972"/>
                    <a:pt x="191069" y="204716"/>
                  </a:cubicBezTo>
                  <a:cubicBezTo>
                    <a:pt x="205740" y="197381"/>
                    <a:pt x="218364" y="186519"/>
                    <a:pt x="232012" y="177421"/>
                  </a:cubicBezTo>
                  <a:cubicBezTo>
                    <a:pt x="269378" y="65324"/>
                    <a:pt x="259308" y="124306"/>
                    <a:pt x="259308" y="0"/>
                  </a:cubicBezTo>
                </a:path>
              </a:pathLst>
            </a:cu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5" name="Straight Connector 14"/>
          <p:cNvCxnSpPr/>
          <p:nvPr/>
        </p:nvCxnSpPr>
        <p:spPr>
          <a:xfrm>
            <a:off x="685800" y="2819400"/>
            <a:ext cx="800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85800" y="4267200"/>
            <a:ext cx="800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 flipH="1" flipV="1">
            <a:off x="305594" y="3201194"/>
            <a:ext cx="1446212" cy="68580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6200000" flipH="1">
            <a:off x="1104106" y="3086894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 flipH="1" flipV="1">
            <a:off x="1905795" y="3199606"/>
            <a:ext cx="1446212" cy="68580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 flipH="1" flipV="1">
            <a:off x="3505994" y="3202782"/>
            <a:ext cx="1446212" cy="68580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6200000" flipH="1">
            <a:off x="2704306" y="3083718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16200000" flipH="1">
            <a:off x="4304506" y="3083717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 rot="17770347">
            <a:off x="1803797" y="3235757"/>
            <a:ext cx="16002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HTTP Request #2</a:t>
            </a:r>
            <a:endParaRPr lang="en-US" sz="1100" b="1" dirty="0"/>
          </a:p>
        </p:txBody>
      </p:sp>
      <p:sp>
        <p:nvSpPr>
          <p:cNvPr id="31" name="TextBox 30"/>
          <p:cNvSpPr txBox="1"/>
          <p:nvPr/>
        </p:nvSpPr>
        <p:spPr>
          <a:xfrm rot="17770347">
            <a:off x="3377801" y="3235757"/>
            <a:ext cx="16002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HTTP Request #3</a:t>
            </a:r>
            <a:endParaRPr lang="en-US" sz="1100" b="1" dirty="0"/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5106194" y="3202782"/>
            <a:ext cx="1446212" cy="68580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6200000" flipH="1">
            <a:off x="5904706" y="3083717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 rot="17770347">
            <a:off x="4978001" y="3235757"/>
            <a:ext cx="16002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HTTP Request #4</a:t>
            </a:r>
            <a:endParaRPr lang="en-US" sz="11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085012" y="5281136"/>
            <a:ext cx="12969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/>
              <a:t>Fully Usable Web Page Loaded</a:t>
            </a:r>
            <a:endParaRPr lang="en-US" sz="1400" b="1" i="1" dirty="0"/>
          </a:p>
        </p:txBody>
      </p:sp>
      <p:sp>
        <p:nvSpPr>
          <p:cNvPr id="40" name="TextBox 39"/>
          <p:cNvSpPr txBox="1"/>
          <p:nvPr/>
        </p:nvSpPr>
        <p:spPr>
          <a:xfrm>
            <a:off x="3860004" y="60198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2971799" y="2450068"/>
            <a:ext cx="2895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Direct Internet 2 Server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2971800" y="4267200"/>
            <a:ext cx="2895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Direct Internet 2 Client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 rot="17770347">
            <a:off x="157049" y="3235757"/>
            <a:ext cx="16002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HTTP Request #1</a:t>
            </a:r>
            <a:endParaRPr lang="en-US" sz="11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685800" y="5281136"/>
            <a:ext cx="12969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/>
              <a:t>Web Page Starts Loading</a:t>
            </a:r>
            <a:endParaRPr lang="en-US" sz="1400" b="1" i="1" dirty="0"/>
          </a:p>
        </p:txBody>
      </p:sp>
      <p:cxnSp>
        <p:nvCxnSpPr>
          <p:cNvPr id="49" name="Straight Connector 48"/>
          <p:cNvCxnSpPr/>
          <p:nvPr/>
        </p:nvCxnSpPr>
        <p:spPr>
          <a:xfrm rot="5400000">
            <a:off x="6212682" y="5141118"/>
            <a:ext cx="1749424" cy="1588"/>
          </a:xfrm>
          <a:prstGeom prst="line">
            <a:avLst/>
          </a:prstGeom>
          <a:ln w="38100">
            <a:solidFill>
              <a:srgbClr val="7030A0"/>
            </a:solidFill>
            <a:prstDash val="solid"/>
            <a:headEnd type="triangl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2" name="Picture 51" descr="ww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214" y="4648200"/>
            <a:ext cx="631586" cy="640080"/>
          </a:xfrm>
          <a:prstGeom prst="rect">
            <a:avLst/>
          </a:prstGeom>
        </p:spPr>
      </p:pic>
      <p:pic>
        <p:nvPicPr>
          <p:cNvPr id="53" name="Picture 52" descr="ww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000" y="4648200"/>
            <a:ext cx="631586" cy="64008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Internet 3 –HTTP Requests Sent Concurrently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2050" name="Picture 2" descr="C:\Users\velarde_p\AppData\Local\Microsoft\Windows\Temporary Internet Files\Content.IE5\7K8TWQWA\MC90043484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409700"/>
            <a:ext cx="1028700" cy="1028700"/>
          </a:xfrm>
          <a:prstGeom prst="rect">
            <a:avLst/>
          </a:prstGeom>
          <a:noFill/>
        </p:spPr>
      </p:pic>
      <p:grpSp>
        <p:nvGrpSpPr>
          <p:cNvPr id="6" name="Group 10"/>
          <p:cNvGrpSpPr/>
          <p:nvPr/>
        </p:nvGrpSpPr>
        <p:grpSpPr>
          <a:xfrm>
            <a:off x="4648200" y="4536723"/>
            <a:ext cx="1270000" cy="1406877"/>
            <a:chOff x="482600" y="2860323"/>
            <a:chExt cx="1270000" cy="1406877"/>
          </a:xfrm>
        </p:grpSpPr>
        <p:pic>
          <p:nvPicPr>
            <p:cNvPr id="8" name="Picture 3" descr="C:\Users\velarde_p\AppData\Local\Microsoft\Windows\Temporary Internet Files\Content.IE5\7K8TWQWA\MP900316352[1]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82600" y="3352800"/>
              <a:ext cx="1270000" cy="914400"/>
            </a:xfrm>
            <a:prstGeom prst="rect">
              <a:avLst/>
            </a:prstGeom>
            <a:noFill/>
          </p:spPr>
        </p:pic>
        <p:pic>
          <p:nvPicPr>
            <p:cNvPr id="9" name="Picture 8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538287" y="2860323"/>
              <a:ext cx="138113" cy="755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Freeform 9"/>
            <p:cNvSpPr/>
            <p:nvPr/>
          </p:nvSpPr>
          <p:spPr>
            <a:xfrm>
              <a:off x="1364776" y="3603009"/>
              <a:ext cx="269378" cy="232012"/>
            </a:xfrm>
            <a:custGeom>
              <a:avLst/>
              <a:gdLst>
                <a:gd name="connsiteX0" fmla="*/ 0 w 269378"/>
                <a:gd name="connsiteY0" fmla="*/ 232012 h 232012"/>
                <a:gd name="connsiteX1" fmla="*/ 191069 w 269378"/>
                <a:gd name="connsiteY1" fmla="*/ 204716 h 232012"/>
                <a:gd name="connsiteX2" fmla="*/ 232012 w 269378"/>
                <a:gd name="connsiteY2" fmla="*/ 177421 h 232012"/>
                <a:gd name="connsiteX3" fmla="*/ 259308 w 269378"/>
                <a:gd name="connsiteY3" fmla="*/ 0 h 232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9378" h="232012">
                  <a:moveTo>
                    <a:pt x="0" y="232012"/>
                  </a:moveTo>
                  <a:cubicBezTo>
                    <a:pt x="38359" y="228525"/>
                    <a:pt x="138557" y="230972"/>
                    <a:pt x="191069" y="204716"/>
                  </a:cubicBezTo>
                  <a:cubicBezTo>
                    <a:pt x="205740" y="197381"/>
                    <a:pt x="218364" y="186519"/>
                    <a:pt x="232012" y="177421"/>
                  </a:cubicBezTo>
                  <a:cubicBezTo>
                    <a:pt x="269378" y="65324"/>
                    <a:pt x="259308" y="124306"/>
                    <a:pt x="259308" y="0"/>
                  </a:cubicBezTo>
                </a:path>
              </a:pathLst>
            </a:cu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3" name="Straight Arrow Connector 12"/>
          <p:cNvCxnSpPr/>
          <p:nvPr/>
        </p:nvCxnSpPr>
        <p:spPr>
          <a:xfrm>
            <a:off x="685800" y="6019800"/>
            <a:ext cx="8001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85800" y="2819400"/>
            <a:ext cx="800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85800" y="4267200"/>
            <a:ext cx="800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 flipH="1" flipV="1">
            <a:off x="305594" y="3201194"/>
            <a:ext cx="1446212" cy="68580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6200000" flipH="1">
            <a:off x="1104106" y="3086894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6200000" flipH="1">
            <a:off x="1408906" y="3083718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16200000" flipH="1">
            <a:off x="1713706" y="3083717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>
            <a:off x="990600" y="2566461"/>
            <a:ext cx="685800" cy="1699151"/>
            <a:chOff x="2286001" y="2566461"/>
            <a:chExt cx="685800" cy="1699151"/>
          </a:xfrm>
        </p:grpSpPr>
        <p:cxnSp>
          <p:nvCxnSpPr>
            <p:cNvPr id="24" name="Straight Arrow Connector 23"/>
            <p:cNvCxnSpPr/>
            <p:nvPr/>
          </p:nvCxnSpPr>
          <p:spPr>
            <a:xfrm rot="5400000" flipH="1" flipV="1">
              <a:off x="1905795" y="3199606"/>
              <a:ext cx="1446212" cy="685800"/>
            </a:xfrm>
            <a:prstGeom prst="straightConnector1">
              <a:avLst/>
            </a:prstGeom>
            <a:ln w="12700">
              <a:solidFill>
                <a:srgbClr val="FF0000"/>
              </a:solidFill>
              <a:prstDash val="dash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 rot="17770347">
              <a:off x="1803797" y="3235757"/>
              <a:ext cx="160020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HTTP Request #2</a:t>
              </a:r>
              <a:endParaRPr lang="en-US" sz="1100" b="1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295400" y="2566461"/>
            <a:ext cx="685800" cy="1702327"/>
            <a:chOff x="3886200" y="2566461"/>
            <a:chExt cx="685800" cy="1702327"/>
          </a:xfrm>
        </p:grpSpPr>
        <p:cxnSp>
          <p:nvCxnSpPr>
            <p:cNvPr id="25" name="Straight Arrow Connector 24"/>
            <p:cNvCxnSpPr/>
            <p:nvPr/>
          </p:nvCxnSpPr>
          <p:spPr>
            <a:xfrm rot="5400000" flipH="1" flipV="1">
              <a:off x="3505994" y="3202782"/>
              <a:ext cx="1446212" cy="685800"/>
            </a:xfrm>
            <a:prstGeom prst="straightConnector1">
              <a:avLst/>
            </a:prstGeom>
            <a:ln w="12700">
              <a:solidFill>
                <a:srgbClr val="FF0000"/>
              </a:solidFill>
              <a:prstDash val="dash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 rot="17770347">
              <a:off x="3377801" y="3235757"/>
              <a:ext cx="160020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HTTP Request #3</a:t>
              </a:r>
              <a:endParaRPr lang="en-US" sz="1100" b="1" dirty="0"/>
            </a:p>
          </p:txBody>
        </p:sp>
      </p:grpSp>
      <p:cxnSp>
        <p:nvCxnSpPr>
          <p:cNvPr id="36" name="Straight Arrow Connector 35"/>
          <p:cNvCxnSpPr/>
          <p:nvPr/>
        </p:nvCxnSpPr>
        <p:spPr>
          <a:xfrm rot="16200000" flipH="1">
            <a:off x="2018506" y="3083717"/>
            <a:ext cx="1449388" cy="914400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9" name="Group 38"/>
          <p:cNvGrpSpPr/>
          <p:nvPr/>
        </p:nvGrpSpPr>
        <p:grpSpPr>
          <a:xfrm>
            <a:off x="1600200" y="2566461"/>
            <a:ext cx="685800" cy="1702327"/>
            <a:chOff x="5486400" y="2566461"/>
            <a:chExt cx="685800" cy="1702327"/>
          </a:xfrm>
        </p:grpSpPr>
        <p:cxnSp>
          <p:nvCxnSpPr>
            <p:cNvPr id="35" name="Straight Arrow Connector 34"/>
            <p:cNvCxnSpPr/>
            <p:nvPr/>
          </p:nvCxnSpPr>
          <p:spPr>
            <a:xfrm rot="5400000" flipH="1" flipV="1">
              <a:off x="5106194" y="3202782"/>
              <a:ext cx="1446212" cy="685800"/>
            </a:xfrm>
            <a:prstGeom prst="straightConnector1">
              <a:avLst/>
            </a:prstGeom>
            <a:ln w="12700">
              <a:solidFill>
                <a:srgbClr val="FF0000"/>
              </a:solidFill>
              <a:prstDash val="dash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 rot="17770347">
              <a:off x="4978001" y="3235757"/>
              <a:ext cx="160020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HTTP Request #4</a:t>
              </a:r>
              <a:endParaRPr lang="en-US" sz="1100" b="1" dirty="0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3276600" y="5281136"/>
            <a:ext cx="12969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/>
              <a:t>Fully Usable Web Page Loaded</a:t>
            </a:r>
            <a:endParaRPr lang="en-US" sz="1400" b="1" i="1" dirty="0"/>
          </a:p>
        </p:txBody>
      </p:sp>
      <p:sp>
        <p:nvSpPr>
          <p:cNvPr id="40" name="TextBox 39"/>
          <p:cNvSpPr txBox="1"/>
          <p:nvPr/>
        </p:nvSpPr>
        <p:spPr>
          <a:xfrm>
            <a:off x="3860004" y="60198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3581400" y="2450068"/>
            <a:ext cx="2895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Direct Internet 3 Server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3886199" y="4267200"/>
            <a:ext cx="2895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Direct Internet 3 Client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 rot="17770347">
            <a:off x="157049" y="3235757"/>
            <a:ext cx="16002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HTTP Request #1</a:t>
            </a:r>
            <a:endParaRPr lang="en-US" sz="11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685800" y="5281136"/>
            <a:ext cx="12969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/>
              <a:t>Web Page Starts Loading</a:t>
            </a:r>
            <a:endParaRPr lang="en-US" sz="1400" b="1" i="1" dirty="0"/>
          </a:p>
        </p:txBody>
      </p:sp>
      <p:cxnSp>
        <p:nvCxnSpPr>
          <p:cNvPr id="43" name="Straight Connector 42"/>
          <p:cNvCxnSpPr/>
          <p:nvPr/>
        </p:nvCxnSpPr>
        <p:spPr>
          <a:xfrm rot="5400000">
            <a:off x="-189706" y="5142706"/>
            <a:ext cx="1749424" cy="1588"/>
          </a:xfrm>
          <a:prstGeom prst="line">
            <a:avLst/>
          </a:prstGeom>
          <a:ln w="38100">
            <a:solidFill>
              <a:srgbClr val="7030A0"/>
            </a:solidFill>
            <a:prstDash val="solid"/>
            <a:headEnd type="triangl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5400000">
            <a:off x="2326482" y="5141118"/>
            <a:ext cx="1749424" cy="1588"/>
          </a:xfrm>
          <a:prstGeom prst="line">
            <a:avLst/>
          </a:prstGeom>
          <a:ln w="38100">
            <a:solidFill>
              <a:srgbClr val="7030A0"/>
            </a:solidFill>
            <a:prstDash val="solid"/>
            <a:headEnd type="triangl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0" name="Picture 49" descr="ww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214" y="4648200"/>
            <a:ext cx="631586" cy="640080"/>
          </a:xfrm>
          <a:prstGeom prst="rect">
            <a:avLst/>
          </a:prstGeom>
        </p:spPr>
      </p:pic>
      <p:pic>
        <p:nvPicPr>
          <p:cNvPr id="51" name="Picture 50" descr="ww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9000" y="4648200"/>
            <a:ext cx="631586" cy="64008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Accessing Email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457200" y="1143000"/>
            <a:ext cx="8229600" cy="762000"/>
          </a:xfrm>
        </p:spPr>
        <p:txBody>
          <a:bodyPr/>
          <a:lstStyle/>
          <a:p>
            <a:r>
              <a:rPr lang="en-US" dirty="0" smtClean="0"/>
              <a:t>Use a client-based email software instead of web-based email software.  For example: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524000" y="2240280"/>
          <a:ext cx="60960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USE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AVOID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Mozilla</a:t>
                      </a:r>
                      <a:r>
                        <a:rPr lang="en-US" baseline="0" dirty="0" smtClean="0"/>
                        <a:t> Thunderbird</a:t>
                      </a:r>
                      <a:r>
                        <a:rPr lang="en-US" baseline="30000" dirty="0" smtClean="0"/>
                        <a:t>®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Windows Live</a:t>
                      </a:r>
                      <a:r>
                        <a:rPr lang="en-US" baseline="30000" dirty="0" smtClean="0">
                          <a:solidFill>
                            <a:schemeClr val="accent6"/>
                          </a:solidFill>
                        </a:rPr>
                        <a:t>™ </a:t>
                      </a:r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Hotmail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Eudora</a:t>
                      </a:r>
                      <a:r>
                        <a:rPr lang="en-US" baseline="30000" dirty="0" smtClean="0"/>
                        <a:t>®</a:t>
                      </a:r>
                      <a:endParaRPr lang="en-US" baseline="3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Gmail</a:t>
                      </a:r>
                      <a:r>
                        <a:rPr lang="en-US" baseline="30000" dirty="0" smtClean="0">
                          <a:solidFill>
                            <a:schemeClr val="accent6"/>
                          </a:solidFill>
                        </a:rPr>
                        <a:t>™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Windows</a:t>
                      </a:r>
                      <a:r>
                        <a:rPr lang="en-US" baseline="0" dirty="0" smtClean="0"/>
                        <a:t> Live</a:t>
                      </a:r>
                      <a:r>
                        <a:rPr lang="en-US" baseline="30000" dirty="0" smtClean="0"/>
                        <a:t>™</a:t>
                      </a:r>
                      <a:r>
                        <a:rPr lang="en-US" baseline="0" dirty="0" smtClean="0"/>
                        <a:t> Mail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AOL Mail</a:t>
                      </a:r>
                      <a:r>
                        <a:rPr lang="en-US" baseline="0" dirty="0" smtClean="0">
                          <a:solidFill>
                            <a:schemeClr val="accent6"/>
                          </a:solidFill>
                        </a:rPr>
                        <a:t>.</a:t>
                      </a:r>
                      <a:endParaRPr lang="en-US" baseline="0" dirty="0">
                        <a:solidFill>
                          <a:schemeClr val="accent6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Outlook Express</a:t>
                      </a:r>
                      <a:r>
                        <a:rPr lang="en-US" baseline="30000" dirty="0" smtClean="0"/>
                        <a:t>®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Yahoo!</a:t>
                      </a:r>
                      <a:r>
                        <a:rPr lang="en-US" baseline="30000" dirty="0" smtClean="0">
                          <a:solidFill>
                            <a:schemeClr val="accent6"/>
                          </a:solidFill>
                        </a:rPr>
                        <a:t> ®</a:t>
                      </a:r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 Mail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Outlook</a:t>
                      </a:r>
                      <a:r>
                        <a:rPr lang="en-US" baseline="30000" dirty="0" smtClean="0"/>
                        <a:t>®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Other Internet</a:t>
                      </a:r>
                      <a:r>
                        <a:rPr lang="en-US" baseline="0" dirty="0" smtClean="0">
                          <a:solidFill>
                            <a:schemeClr val="accent6"/>
                          </a:solidFill>
                        </a:rPr>
                        <a:t> Service Provider Webmail Service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Entourage</a:t>
                      </a:r>
                      <a:r>
                        <a:rPr lang="en-US" baseline="30000" dirty="0" smtClean="0"/>
                        <a:t>®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Any other client-based</a:t>
                      </a:r>
                      <a:r>
                        <a:rPr lang="en-US" baseline="0" dirty="0" smtClean="0"/>
                        <a:t> software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Availability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BBA8-0A0A-AB44-B845-1936D055A7A4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457200" y="1143000"/>
            <a:ext cx="8229600" cy="12192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Included on CD-ROM with 9555 shipments as of December</a:t>
            </a:r>
          </a:p>
          <a:p>
            <a:r>
              <a:rPr lang="en-US" dirty="0" smtClean="0"/>
              <a:t>Available online for download from Iridium for Partners in support section under Firmware/Software Updates</a:t>
            </a:r>
          </a:p>
          <a:p>
            <a:r>
              <a:rPr lang="en-US" dirty="0" smtClean="0"/>
              <a:t>Information on Iridium.com in 9555 product section for end users (information only)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1483" y="2590800"/>
            <a:ext cx="4435517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Internet 3 Summary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8659-82DF-1E40-AF4B-72A443DBE276}" type="datetime1">
              <a:rPr lang="en-US" smtClean="0"/>
              <a:pPr/>
              <a:t>11/15/2010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Iridium Proprietary and Confidential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FB364-4D2E-DF41-B5B8-FA356FFC585C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Supports the latest Windows</a:t>
            </a:r>
            <a:r>
              <a:rPr lang="en-US" baseline="30000" dirty="0" smtClean="0"/>
              <a:t>®</a:t>
            </a:r>
            <a:r>
              <a:rPr lang="en-US" dirty="0" smtClean="0"/>
              <a:t> operating systems and the Mac OS</a:t>
            </a:r>
            <a:r>
              <a:rPr lang="en-US" baseline="30000" dirty="0" smtClean="0"/>
              <a:t>®</a:t>
            </a:r>
            <a:r>
              <a:rPr lang="en-US" dirty="0" smtClean="0"/>
              <a:t> operating system</a:t>
            </a:r>
          </a:p>
          <a:p>
            <a:endParaRPr lang="en-US" dirty="0" smtClean="0"/>
          </a:p>
          <a:p>
            <a:r>
              <a:rPr lang="en-US" dirty="0" smtClean="0"/>
              <a:t>Faster Internet connection experience over previous versions of Direct Internet</a:t>
            </a:r>
          </a:p>
          <a:p>
            <a:endParaRPr lang="en-US" dirty="0" smtClean="0"/>
          </a:p>
          <a:p>
            <a:r>
              <a:rPr lang="en-US" dirty="0" smtClean="0"/>
              <a:t>Easier Installation Process than previous versions of Direct Internet</a:t>
            </a:r>
          </a:p>
          <a:p>
            <a:endParaRPr lang="en-US" dirty="0" smtClean="0"/>
          </a:p>
          <a:p>
            <a:r>
              <a:rPr lang="en-US" dirty="0" smtClean="0"/>
              <a:t>Available on Iridium for Partners, on CD-ROM in 9555 packaging, and information page on Iridium.com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Iridium_Template">
  <a:themeElements>
    <a:clrScheme name="Iridium 3">
      <a:dk1>
        <a:srgbClr val="444B4F"/>
      </a:dk1>
      <a:lt1>
        <a:sysClr val="window" lastClr="FFFFFF"/>
      </a:lt1>
      <a:dk2>
        <a:srgbClr val="8A97A1"/>
      </a:dk2>
      <a:lt2>
        <a:srgbClr val="DFDFE5"/>
      </a:lt2>
      <a:accent1>
        <a:srgbClr val="FFA71B"/>
      </a:accent1>
      <a:accent2>
        <a:srgbClr val="5093EB"/>
      </a:accent2>
      <a:accent3>
        <a:srgbClr val="66BB64"/>
      </a:accent3>
      <a:accent4>
        <a:srgbClr val="585F65"/>
      </a:accent4>
      <a:accent5>
        <a:srgbClr val="60B6C6"/>
      </a:accent5>
      <a:accent6>
        <a:srgbClr val="F74914"/>
      </a:accent6>
      <a:hlink>
        <a:srgbClr val="0000FF"/>
      </a:hlink>
      <a:folHlink>
        <a:srgbClr val="800080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746</Words>
  <Application>Microsoft Office PowerPoint</Application>
  <PresentationFormat>Экран (4:3)</PresentationFormat>
  <Paragraphs>157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Iridium_Template</vt:lpstr>
      <vt:lpstr>Direct Internet 3</vt:lpstr>
      <vt:lpstr>Direct Internet 3 Overview</vt:lpstr>
      <vt:lpstr>How does Direct Internet 3 acceleration work?</vt:lpstr>
      <vt:lpstr>Direct Internet 3 speed vs. standard dial-up</vt:lpstr>
      <vt:lpstr>Key Advantages over Direct Internet 2</vt:lpstr>
      <vt:lpstr>What Can Direct Internet 3 Accelerate?</vt:lpstr>
      <vt:lpstr> Compatible Iridium Satellite Devices</vt:lpstr>
      <vt:lpstr>Supported Web Browsers</vt:lpstr>
      <vt:lpstr>Web Page Image Loading Differences</vt:lpstr>
      <vt:lpstr>Direct Internet 2 – HTTP Requests Sent Sequentially</vt:lpstr>
      <vt:lpstr>Direct Internet 3 –HTTP Requests Sent Concurrently</vt:lpstr>
      <vt:lpstr>Accessing Email</vt:lpstr>
      <vt:lpstr>Availability</vt:lpstr>
      <vt:lpstr>Direct Internet 3 Summary</vt:lpstr>
    </vt:vector>
  </TitlesOfParts>
  <Company>Iridium Satellite, LLC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velarde_p</dc:creator>
  <cp:lastModifiedBy>ALEXX</cp:lastModifiedBy>
  <cp:revision>193</cp:revision>
  <dcterms:created xsi:type="dcterms:W3CDTF">2010-08-20T15:15:27Z</dcterms:created>
  <dcterms:modified xsi:type="dcterms:W3CDTF">2010-11-15T02:18:55Z</dcterms:modified>
</cp:coreProperties>
</file>